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256" r:id="rId2"/>
    <p:sldId id="281" r:id="rId3"/>
    <p:sldId id="282" r:id="rId4"/>
    <p:sldId id="283" r:id="rId5"/>
    <p:sldId id="284" r:id="rId6"/>
    <p:sldId id="285" r:id="rId7"/>
    <p:sldId id="286" r:id="rId8"/>
    <p:sldId id="287" r:id="rId9"/>
    <p:sldId id="288" r:id="rId10"/>
    <p:sldId id="291" r:id="rId11"/>
    <p:sldId id="292" r:id="rId12"/>
    <p:sldId id="296" r:id="rId13"/>
    <p:sldId id="298" r:id="rId14"/>
    <p:sldId id="299" r:id="rId15"/>
    <p:sldId id="300" r:id="rId16"/>
    <p:sldId id="303" r:id="rId17"/>
    <p:sldId id="304" r:id="rId18"/>
    <p:sldId id="308" r:id="rId19"/>
    <p:sldId id="309" r:id="rId20"/>
    <p:sldId id="310" r:id="rId21"/>
    <p:sldId id="311" r:id="rId22"/>
    <p:sldId id="312" r:id="rId23"/>
    <p:sldId id="313" r:id="rId24"/>
    <p:sldId id="336" r:id="rId25"/>
    <p:sldId id="316" r:id="rId26"/>
    <p:sldId id="317" r:id="rId27"/>
    <p:sldId id="318" r:id="rId28"/>
    <p:sldId id="319" r:id="rId29"/>
    <p:sldId id="320" r:id="rId30"/>
    <p:sldId id="321" r:id="rId31"/>
    <p:sldId id="322" r:id="rId32"/>
    <p:sldId id="323" r:id="rId33"/>
    <p:sldId id="324" r:id="rId34"/>
    <p:sldId id="325" r:id="rId35"/>
    <p:sldId id="326" r:id="rId36"/>
    <p:sldId id="327" r:id="rId37"/>
    <p:sldId id="328" r:id="rId38"/>
    <p:sldId id="329" r:id="rId39"/>
    <p:sldId id="330" r:id="rId40"/>
    <p:sldId id="331" r:id="rId41"/>
    <p:sldId id="332" r:id="rId42"/>
    <p:sldId id="333" r:id="rId43"/>
    <p:sldId id="334" r:id="rId44"/>
    <p:sldId id="335" r:id="rId45"/>
    <p:sldId id="271" r:id="rId46"/>
  </p:sldIdLst>
  <p:sldSz cx="9144000" cy="6858000" type="screen4x3"/>
  <p:notesSz cx="6858000" cy="9144000"/>
  <p:defaultTextStyle>
    <a:defPPr>
      <a:defRPr lang="es-PA"/>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56" y="-3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pPr>
              <a:defRPr/>
            </a:pPr>
            <a:endParaRPr lang="es-PA"/>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pPr>
              <a:defRPr/>
            </a:pPr>
            <a:fld id="{02EA5798-BEC5-4D3E-8FF6-92BEF7FA3C6D}" type="datetimeFigureOut">
              <a:rPr lang="es-PA"/>
              <a:pPr>
                <a:defRPr/>
              </a:pPr>
              <a:t>2017-10-23</a:t>
            </a:fld>
            <a:endParaRPr lang="es-PA"/>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PA"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PA" noProof="0" smtClean="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pPr>
              <a:defRPr/>
            </a:pPr>
            <a:endParaRPr lang="es-PA"/>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pPr>
              <a:defRPr/>
            </a:pPr>
            <a:fld id="{63F4EFFB-7037-45F2-BC19-D60300BDC53C}" type="slidenum">
              <a:rPr lang="es-PA"/>
              <a:pPr>
                <a:defRPr/>
              </a:pPr>
              <a:t>‹Nº›</a:t>
            </a:fld>
            <a:endParaRPr lang="es-PA"/>
          </a:p>
        </p:txBody>
      </p:sp>
    </p:spTree>
    <p:extLst>
      <p:ext uri="{BB962C8B-B14F-4D97-AF65-F5344CB8AC3E}">
        <p14:creationId xmlns:p14="http://schemas.microsoft.com/office/powerpoint/2010/main" val="15887654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FB6B397A-97ED-4F73-B9B2-FCD1E208287C}" type="slidenum">
              <a:rPr lang="es-ES" smtClean="0">
                <a:latin typeface="Arial" pitchFamily="34" charset="0"/>
                <a:cs typeface="Arial" pitchFamily="34" charset="0"/>
              </a:rPr>
              <a:pPr/>
              <a:t>18</a:t>
            </a:fld>
            <a:endParaRPr lang="es-ES" smtClean="0">
              <a:latin typeface="Arial" pitchFamily="34" charset="0"/>
              <a:cs typeface="Arial" pitchFamily="34" charset="0"/>
            </a:endParaRPr>
          </a:p>
        </p:txBody>
      </p:sp>
      <p:sp>
        <p:nvSpPr>
          <p:cNvPr id="28262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2628"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D5B289EF-594C-43A6-991E-5ACD0C39D2ED}" type="slidenum">
              <a:rPr lang="es-ES" smtClean="0">
                <a:latin typeface="Arial" pitchFamily="34" charset="0"/>
                <a:cs typeface="Arial" pitchFamily="34" charset="0"/>
              </a:rPr>
              <a:pPr/>
              <a:t>19</a:t>
            </a:fld>
            <a:endParaRPr lang="es-ES" smtClean="0">
              <a:latin typeface="Arial" pitchFamily="34" charset="0"/>
              <a:cs typeface="Arial" pitchFamily="34" charset="0"/>
            </a:endParaRPr>
          </a:p>
        </p:txBody>
      </p:sp>
      <p:sp>
        <p:nvSpPr>
          <p:cNvPr id="28365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3652"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42086035-0E30-4AA2-91E4-F695A53CD5FF}" type="slidenum">
              <a:rPr lang="es-ES" smtClean="0">
                <a:latin typeface="Arial" pitchFamily="34" charset="0"/>
                <a:cs typeface="Arial" pitchFamily="34" charset="0"/>
              </a:rPr>
              <a:pPr/>
              <a:t>20</a:t>
            </a:fld>
            <a:endParaRPr lang="es-ES" smtClean="0">
              <a:latin typeface="Arial" pitchFamily="34" charset="0"/>
              <a:cs typeface="Arial" pitchFamily="34" charset="0"/>
            </a:endParaRPr>
          </a:p>
        </p:txBody>
      </p:sp>
      <p:sp>
        <p:nvSpPr>
          <p:cNvPr id="2846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4676"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412E746E-8A4F-48E4-B3B8-994FD4BF2748}" type="slidenum">
              <a:rPr lang="es-ES" smtClean="0">
                <a:latin typeface="Arial" pitchFamily="34" charset="0"/>
                <a:cs typeface="Arial" pitchFamily="34" charset="0"/>
              </a:rPr>
              <a:pPr/>
              <a:t>21</a:t>
            </a:fld>
            <a:endParaRPr lang="es-ES" smtClean="0">
              <a:latin typeface="Arial" pitchFamily="34" charset="0"/>
              <a:cs typeface="Arial" pitchFamily="34" charset="0"/>
            </a:endParaRPr>
          </a:p>
        </p:txBody>
      </p:sp>
      <p:sp>
        <p:nvSpPr>
          <p:cNvPr id="28569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5700"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pPr>
              <a:defRPr/>
            </a:pPr>
            <a:fld id="{332AA297-1CF8-45FE-A383-8EB13075A091}" type="datetimeFigureOut">
              <a:rPr lang="es-PA" smtClean="0"/>
              <a:pPr>
                <a:defRPr/>
              </a:pPr>
              <a:t>2017-10-23</a:t>
            </a:fld>
            <a:endParaRPr lang="es-PA" dirty="0"/>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PA"/>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pPr>
              <a:defRPr/>
            </a:pPr>
            <a:fld id="{9423112B-3F1F-4B91-ABBD-00F7070A42B8}" type="slidenum">
              <a:rPr lang="es-PA" smtClean="0"/>
              <a:pPr>
                <a:defRPr/>
              </a:pPr>
              <a:t>‹Nº›</a:t>
            </a:fld>
            <a:endParaRPr lang="es-P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fld id="{F59C498D-B961-4CE4-B3EF-179EB87B847F}" type="datetimeFigureOut">
              <a:rPr lang="es-PA" smtClean="0"/>
              <a:pPr>
                <a:defRPr/>
              </a:pPr>
              <a:t>2017-10-23</a:t>
            </a:fld>
            <a:endParaRPr lang="es-PA" dirty="0"/>
          </a:p>
        </p:txBody>
      </p:sp>
      <p:sp>
        <p:nvSpPr>
          <p:cNvPr id="5" name="4 Marcador de pie de página"/>
          <p:cNvSpPr>
            <a:spLocks noGrp="1"/>
          </p:cNvSpPr>
          <p:nvPr>
            <p:ph type="ftr" sz="quarter" idx="11"/>
          </p:nvPr>
        </p:nvSpPr>
        <p:spPr/>
        <p:txBody>
          <a:bodyPr/>
          <a:lstStyle>
            <a:extLst/>
          </a:lstStyle>
          <a:p>
            <a:pPr>
              <a:defRPr/>
            </a:pPr>
            <a:endParaRPr lang="es-PA"/>
          </a:p>
        </p:txBody>
      </p:sp>
      <p:sp>
        <p:nvSpPr>
          <p:cNvPr id="6" name="5 Marcador de número de diapositiva"/>
          <p:cNvSpPr>
            <a:spLocks noGrp="1"/>
          </p:cNvSpPr>
          <p:nvPr>
            <p:ph type="sldNum" sz="quarter" idx="12"/>
          </p:nvPr>
        </p:nvSpPr>
        <p:spPr/>
        <p:txBody>
          <a:bodyPr/>
          <a:lstStyle>
            <a:extLst/>
          </a:lstStyle>
          <a:p>
            <a:pPr>
              <a:defRPr/>
            </a:pPr>
            <a:fld id="{4513E234-AD22-47B8-8CA9-49E9473694DF}" type="slidenum">
              <a:rPr lang="es-PA" smtClean="0"/>
              <a:pPr>
                <a:defRPr/>
              </a:pPr>
              <a:t>‹Nº›</a:t>
            </a:fld>
            <a:endParaRPr lang="es-P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fld id="{FFCD295D-509A-46B0-A259-A77ACED0C3FC}" type="datetimeFigureOut">
              <a:rPr lang="es-PA" smtClean="0"/>
              <a:pPr>
                <a:defRPr/>
              </a:pPr>
              <a:t>2017-10-23</a:t>
            </a:fld>
            <a:endParaRPr lang="es-PA" dirty="0"/>
          </a:p>
        </p:txBody>
      </p:sp>
      <p:sp>
        <p:nvSpPr>
          <p:cNvPr id="5" name="4 Marcador de pie de página"/>
          <p:cNvSpPr>
            <a:spLocks noGrp="1"/>
          </p:cNvSpPr>
          <p:nvPr>
            <p:ph type="ftr" sz="quarter" idx="11"/>
          </p:nvPr>
        </p:nvSpPr>
        <p:spPr/>
        <p:txBody>
          <a:bodyPr/>
          <a:lstStyle>
            <a:extLst/>
          </a:lstStyle>
          <a:p>
            <a:pPr>
              <a:defRPr/>
            </a:pPr>
            <a:endParaRPr lang="es-PA"/>
          </a:p>
        </p:txBody>
      </p:sp>
      <p:sp>
        <p:nvSpPr>
          <p:cNvPr id="6" name="5 Marcador de número de diapositiva"/>
          <p:cNvSpPr>
            <a:spLocks noGrp="1"/>
          </p:cNvSpPr>
          <p:nvPr>
            <p:ph type="sldNum" sz="quarter" idx="12"/>
          </p:nvPr>
        </p:nvSpPr>
        <p:spPr/>
        <p:txBody>
          <a:bodyPr/>
          <a:lstStyle>
            <a:extLst/>
          </a:lstStyle>
          <a:p>
            <a:pPr>
              <a:defRPr/>
            </a:pPr>
            <a:fld id="{BFD8EA06-9E05-4B0A-ABAD-DB259BAA21C5}" type="slidenum">
              <a:rPr lang="es-PA" smtClean="0"/>
              <a:pPr>
                <a:defRPr/>
              </a:pPr>
              <a:t>‹Nº›</a:t>
            </a:fld>
            <a:endParaRPr lang="es-P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pPr>
              <a:defRPr/>
            </a:pPr>
            <a:fld id="{82CD6058-8408-4C9E-9F57-6BF21D2B3466}" type="datetimeFigureOut">
              <a:rPr lang="es-PA" smtClean="0"/>
              <a:pPr>
                <a:defRPr/>
              </a:pPr>
              <a:t>2017-10-23</a:t>
            </a:fld>
            <a:endParaRPr lang="es-PA" dirty="0"/>
          </a:p>
        </p:txBody>
      </p:sp>
      <p:sp>
        <p:nvSpPr>
          <p:cNvPr id="5" name="4 Marcador de pie de página"/>
          <p:cNvSpPr>
            <a:spLocks noGrp="1"/>
          </p:cNvSpPr>
          <p:nvPr>
            <p:ph type="ftr" sz="quarter" idx="11"/>
          </p:nvPr>
        </p:nvSpPr>
        <p:spPr/>
        <p:txBody>
          <a:bodyPr/>
          <a:lstStyle>
            <a:extLst/>
          </a:lstStyle>
          <a:p>
            <a:pPr>
              <a:defRPr/>
            </a:pPr>
            <a:endParaRPr lang="es-PA"/>
          </a:p>
        </p:txBody>
      </p:sp>
      <p:sp>
        <p:nvSpPr>
          <p:cNvPr id="6" name="5 Marcador de número de diapositiva"/>
          <p:cNvSpPr>
            <a:spLocks noGrp="1"/>
          </p:cNvSpPr>
          <p:nvPr>
            <p:ph type="sldNum" sz="quarter" idx="12"/>
          </p:nvPr>
        </p:nvSpPr>
        <p:spPr/>
        <p:txBody>
          <a:bodyPr/>
          <a:lstStyle>
            <a:extLst/>
          </a:lstStyle>
          <a:p>
            <a:pPr>
              <a:defRPr/>
            </a:pPr>
            <a:fld id="{371CA119-9C77-4490-BF82-B4F1F32804BB}" type="slidenum">
              <a:rPr lang="es-PA" smtClean="0"/>
              <a:pPr>
                <a:defRPr/>
              </a:pPr>
              <a:t>‹Nº›</a:t>
            </a:fld>
            <a:endParaRPr lang="es-PA" dirty="0"/>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pPr>
              <a:defRPr/>
            </a:pPr>
            <a:fld id="{826DDACB-BAFC-4410-8C0E-FAC6CC053C80}" type="datetimeFigureOut">
              <a:rPr lang="es-PA" smtClean="0"/>
              <a:pPr>
                <a:defRPr/>
              </a:pPr>
              <a:t>2017-10-23</a:t>
            </a:fld>
            <a:endParaRPr lang="es-PA" dirty="0"/>
          </a:p>
        </p:txBody>
      </p:sp>
      <p:sp>
        <p:nvSpPr>
          <p:cNvPr id="5" name="4 Marcador de pie de página"/>
          <p:cNvSpPr>
            <a:spLocks noGrp="1"/>
          </p:cNvSpPr>
          <p:nvPr>
            <p:ph type="ftr" sz="quarter" idx="11"/>
          </p:nvPr>
        </p:nvSpPr>
        <p:spPr/>
        <p:txBody>
          <a:bodyPr/>
          <a:lstStyle>
            <a:extLst/>
          </a:lstStyle>
          <a:p>
            <a:pPr>
              <a:defRPr/>
            </a:pPr>
            <a:endParaRPr lang="es-PA"/>
          </a:p>
        </p:txBody>
      </p:sp>
      <p:sp>
        <p:nvSpPr>
          <p:cNvPr id="6" name="5 Marcador de número de diapositiva"/>
          <p:cNvSpPr>
            <a:spLocks noGrp="1"/>
          </p:cNvSpPr>
          <p:nvPr>
            <p:ph type="sldNum" sz="quarter" idx="12"/>
          </p:nvPr>
        </p:nvSpPr>
        <p:spPr/>
        <p:txBody>
          <a:bodyPr/>
          <a:lstStyle>
            <a:extLst/>
          </a:lstStyle>
          <a:p>
            <a:pPr>
              <a:defRPr/>
            </a:pPr>
            <a:fld id="{86943711-2308-44A8-B923-B47D41344FB1}" type="slidenum">
              <a:rPr lang="es-PA" smtClean="0"/>
              <a:pPr>
                <a:defRPr/>
              </a:pPr>
              <a:t>‹Nº›</a:t>
            </a:fld>
            <a:endParaRPr lang="es-PA" dirty="0"/>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pPr>
              <a:defRPr/>
            </a:pPr>
            <a:fld id="{BDF49686-C84B-4089-A88F-8E5E59AEEE7B}" type="datetimeFigureOut">
              <a:rPr lang="es-PA" smtClean="0"/>
              <a:pPr>
                <a:defRPr/>
              </a:pPr>
              <a:t>2017-10-23</a:t>
            </a:fld>
            <a:endParaRPr lang="es-PA" dirty="0"/>
          </a:p>
        </p:txBody>
      </p:sp>
      <p:sp>
        <p:nvSpPr>
          <p:cNvPr id="6" name="5 Marcador de pie de página"/>
          <p:cNvSpPr>
            <a:spLocks noGrp="1"/>
          </p:cNvSpPr>
          <p:nvPr>
            <p:ph type="ftr" sz="quarter" idx="11"/>
          </p:nvPr>
        </p:nvSpPr>
        <p:spPr/>
        <p:txBody>
          <a:bodyPr/>
          <a:lstStyle>
            <a:extLst/>
          </a:lstStyle>
          <a:p>
            <a:pPr>
              <a:defRPr/>
            </a:pPr>
            <a:endParaRPr lang="es-PA"/>
          </a:p>
        </p:txBody>
      </p:sp>
      <p:sp>
        <p:nvSpPr>
          <p:cNvPr id="7" name="6 Marcador de número de diapositiva"/>
          <p:cNvSpPr>
            <a:spLocks noGrp="1"/>
          </p:cNvSpPr>
          <p:nvPr>
            <p:ph type="sldNum" sz="quarter" idx="12"/>
          </p:nvPr>
        </p:nvSpPr>
        <p:spPr/>
        <p:txBody>
          <a:bodyPr/>
          <a:lstStyle>
            <a:extLst/>
          </a:lstStyle>
          <a:p>
            <a:pPr>
              <a:defRPr/>
            </a:pPr>
            <a:fld id="{127F159E-B97C-4B5F-83FE-6E239E31E12E}" type="slidenum">
              <a:rPr lang="es-PA" smtClean="0"/>
              <a:pPr>
                <a:defRPr/>
              </a:pPr>
              <a:t>‹Nº›</a:t>
            </a:fld>
            <a:endParaRPr lang="es-PA" dirty="0"/>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pPr>
              <a:defRPr/>
            </a:pPr>
            <a:fld id="{D333A1CE-6640-4D9D-B767-EA0F992B1F5B}" type="datetimeFigureOut">
              <a:rPr lang="es-PA" smtClean="0"/>
              <a:pPr>
                <a:defRPr/>
              </a:pPr>
              <a:t>2017-10-23</a:t>
            </a:fld>
            <a:endParaRPr lang="es-PA" dirty="0"/>
          </a:p>
        </p:txBody>
      </p:sp>
      <p:sp>
        <p:nvSpPr>
          <p:cNvPr id="8" name="7 Marcador de pie de página"/>
          <p:cNvSpPr>
            <a:spLocks noGrp="1"/>
          </p:cNvSpPr>
          <p:nvPr>
            <p:ph type="ftr" sz="quarter" idx="11"/>
          </p:nvPr>
        </p:nvSpPr>
        <p:spPr/>
        <p:txBody>
          <a:bodyPr/>
          <a:lstStyle>
            <a:extLst/>
          </a:lstStyle>
          <a:p>
            <a:pPr>
              <a:defRPr/>
            </a:pPr>
            <a:endParaRPr lang="es-PA"/>
          </a:p>
        </p:txBody>
      </p:sp>
      <p:sp>
        <p:nvSpPr>
          <p:cNvPr id="9" name="8 Marcador de número de diapositiva"/>
          <p:cNvSpPr>
            <a:spLocks noGrp="1"/>
          </p:cNvSpPr>
          <p:nvPr>
            <p:ph type="sldNum" sz="quarter" idx="12"/>
          </p:nvPr>
        </p:nvSpPr>
        <p:spPr/>
        <p:txBody>
          <a:bodyPr/>
          <a:lstStyle>
            <a:extLst/>
          </a:lstStyle>
          <a:p>
            <a:pPr>
              <a:defRPr/>
            </a:pPr>
            <a:fld id="{4AD6E92B-8186-46F0-9292-8108972D9280}" type="slidenum">
              <a:rPr lang="es-PA" smtClean="0"/>
              <a:pPr>
                <a:defRPr/>
              </a:pPr>
              <a:t>‹Nº›</a:t>
            </a:fld>
            <a:endParaRPr lang="es-PA"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pPr>
              <a:defRPr/>
            </a:pPr>
            <a:fld id="{2FD172A7-1899-483F-9CA6-34C64A8209B9}" type="datetimeFigureOut">
              <a:rPr lang="es-PA" smtClean="0"/>
              <a:pPr>
                <a:defRPr/>
              </a:pPr>
              <a:t>2017-10-23</a:t>
            </a:fld>
            <a:endParaRPr lang="es-PA" dirty="0"/>
          </a:p>
        </p:txBody>
      </p:sp>
      <p:sp>
        <p:nvSpPr>
          <p:cNvPr id="4" name="3 Marcador de pie de página"/>
          <p:cNvSpPr>
            <a:spLocks noGrp="1"/>
          </p:cNvSpPr>
          <p:nvPr>
            <p:ph type="ftr" sz="quarter" idx="11"/>
          </p:nvPr>
        </p:nvSpPr>
        <p:spPr/>
        <p:txBody>
          <a:bodyPr/>
          <a:lstStyle>
            <a:extLst/>
          </a:lstStyle>
          <a:p>
            <a:pPr>
              <a:defRPr/>
            </a:pPr>
            <a:endParaRPr lang="es-PA"/>
          </a:p>
        </p:txBody>
      </p:sp>
      <p:sp>
        <p:nvSpPr>
          <p:cNvPr id="5" name="4 Marcador de número de diapositiva"/>
          <p:cNvSpPr>
            <a:spLocks noGrp="1"/>
          </p:cNvSpPr>
          <p:nvPr>
            <p:ph type="sldNum" sz="quarter" idx="12"/>
          </p:nvPr>
        </p:nvSpPr>
        <p:spPr/>
        <p:txBody>
          <a:bodyPr/>
          <a:lstStyle>
            <a:extLst/>
          </a:lstStyle>
          <a:p>
            <a:pPr>
              <a:defRPr/>
            </a:pPr>
            <a:fld id="{5A1CC7CF-0528-4352-B47C-A95A1AEAC419}" type="slidenum">
              <a:rPr lang="es-PA" smtClean="0"/>
              <a:pPr>
                <a:defRPr/>
              </a:pPr>
              <a:t>‹Nº›</a:t>
            </a:fld>
            <a:endParaRPr lang="es-PA" dirty="0"/>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pPr>
              <a:defRPr/>
            </a:pPr>
            <a:fld id="{21282014-90C8-4E6D-A27D-7F3E8751DA89}" type="datetimeFigureOut">
              <a:rPr lang="es-PA" smtClean="0"/>
              <a:pPr>
                <a:defRPr/>
              </a:pPr>
              <a:t>2017-10-23</a:t>
            </a:fld>
            <a:endParaRPr lang="es-PA" dirty="0"/>
          </a:p>
        </p:txBody>
      </p:sp>
      <p:sp>
        <p:nvSpPr>
          <p:cNvPr id="3" name="2 Marcador de pie de página"/>
          <p:cNvSpPr>
            <a:spLocks noGrp="1"/>
          </p:cNvSpPr>
          <p:nvPr>
            <p:ph type="ftr" sz="quarter" idx="11"/>
          </p:nvPr>
        </p:nvSpPr>
        <p:spPr/>
        <p:txBody>
          <a:bodyPr/>
          <a:lstStyle>
            <a:extLst/>
          </a:lstStyle>
          <a:p>
            <a:pPr>
              <a:defRPr/>
            </a:pPr>
            <a:endParaRPr lang="es-PA"/>
          </a:p>
        </p:txBody>
      </p:sp>
      <p:sp>
        <p:nvSpPr>
          <p:cNvPr id="4" name="3 Marcador de número de diapositiva"/>
          <p:cNvSpPr>
            <a:spLocks noGrp="1"/>
          </p:cNvSpPr>
          <p:nvPr>
            <p:ph type="sldNum" sz="quarter" idx="12"/>
          </p:nvPr>
        </p:nvSpPr>
        <p:spPr/>
        <p:txBody>
          <a:bodyPr/>
          <a:lstStyle>
            <a:extLst/>
          </a:lstStyle>
          <a:p>
            <a:pPr>
              <a:defRPr/>
            </a:pPr>
            <a:fld id="{673B8C17-F68D-405A-A4E6-838A4DABE456}" type="slidenum">
              <a:rPr lang="es-PA" smtClean="0"/>
              <a:pPr>
                <a:defRPr/>
              </a:pPr>
              <a:t>‹Nº›</a:t>
            </a:fld>
            <a:endParaRPr lang="es-P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pPr>
              <a:defRPr/>
            </a:pPr>
            <a:fld id="{05098BE8-867E-4816-A0BC-63439EEF66C8}" type="datetimeFigureOut">
              <a:rPr lang="es-PA" smtClean="0"/>
              <a:pPr>
                <a:defRPr/>
              </a:pPr>
              <a:t>2017-10-23</a:t>
            </a:fld>
            <a:endParaRPr lang="es-PA" dirty="0"/>
          </a:p>
        </p:txBody>
      </p:sp>
      <p:sp>
        <p:nvSpPr>
          <p:cNvPr id="6" name="5 Marcador de pie de página"/>
          <p:cNvSpPr>
            <a:spLocks noGrp="1"/>
          </p:cNvSpPr>
          <p:nvPr>
            <p:ph type="ftr" sz="quarter" idx="11"/>
          </p:nvPr>
        </p:nvSpPr>
        <p:spPr/>
        <p:txBody>
          <a:bodyPr/>
          <a:lstStyle>
            <a:extLst/>
          </a:lstStyle>
          <a:p>
            <a:pPr>
              <a:defRPr/>
            </a:pPr>
            <a:endParaRPr lang="es-PA"/>
          </a:p>
        </p:txBody>
      </p:sp>
      <p:sp>
        <p:nvSpPr>
          <p:cNvPr id="7" name="6 Marcador de número de diapositiva"/>
          <p:cNvSpPr>
            <a:spLocks noGrp="1"/>
          </p:cNvSpPr>
          <p:nvPr>
            <p:ph type="sldNum" sz="quarter" idx="12"/>
          </p:nvPr>
        </p:nvSpPr>
        <p:spPr/>
        <p:txBody>
          <a:bodyPr/>
          <a:lstStyle>
            <a:extLst/>
          </a:lstStyle>
          <a:p>
            <a:pPr>
              <a:defRPr/>
            </a:pPr>
            <a:fld id="{9CBEF421-DE66-40B4-ABCC-60F8D2369C2F}" type="slidenum">
              <a:rPr lang="es-PA" smtClean="0"/>
              <a:pPr>
                <a:defRPr/>
              </a:pPr>
              <a:t>‹Nº›</a:t>
            </a:fld>
            <a:endParaRPr lang="es-P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pPr>
              <a:defRPr/>
            </a:pPr>
            <a:fld id="{12261A64-2A8A-4290-984D-588662C7115F}" type="datetimeFigureOut">
              <a:rPr lang="es-PA" smtClean="0"/>
              <a:pPr>
                <a:defRPr/>
              </a:pPr>
              <a:t>2017-10-23</a:t>
            </a:fld>
            <a:endParaRPr lang="es-PA" dirty="0"/>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s-PA"/>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pPr>
              <a:defRPr/>
            </a:pPr>
            <a:fld id="{19AD65AF-9423-4FFA-AD1B-B3EF222EDA13}" type="slidenum">
              <a:rPr lang="es-PA" smtClean="0"/>
              <a:pPr>
                <a:defRPr/>
              </a:pPr>
              <a:t>‹Nº›</a:t>
            </a:fld>
            <a:endParaRPr lang="es-PA"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04F9DF3D-4B25-4833-801D-29842C4D1CEA}" type="datetimeFigureOut">
              <a:rPr lang="es-PA" smtClean="0"/>
              <a:pPr>
                <a:defRPr/>
              </a:pPr>
              <a:t>2017-10-23</a:t>
            </a:fld>
            <a:endParaRPr lang="es-PA" dirty="0"/>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s-PA"/>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A894D116-6033-4440-A559-E4C13C9B764D}" type="slidenum">
              <a:rPr lang="es-PA" smtClean="0"/>
              <a:pPr>
                <a:defRPr/>
              </a:pPr>
              <a:t>‹Nº›</a:t>
            </a:fld>
            <a:endParaRPr lang="es-P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9.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1.wmf"/><Relationship Id="rId5" Type="http://schemas.openxmlformats.org/officeDocument/2006/relationships/oleObject" Target="../embeddings/oleObject5.bin"/><Relationship Id="rId4" Type="http://schemas.openxmlformats.org/officeDocument/2006/relationships/image" Target="../media/image10.w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12.wmf"/><Relationship Id="rId4" Type="http://schemas.openxmlformats.org/officeDocument/2006/relationships/oleObject" Target="../embeddings/oleObject6.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2.xml"/><Relationship Id="rId7" Type="http://schemas.openxmlformats.org/officeDocument/2006/relationships/image" Target="../media/image14.wmf"/><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8.bin"/><Relationship Id="rId5" Type="http://schemas.openxmlformats.org/officeDocument/2006/relationships/image" Target="../media/image13.wmf"/><Relationship Id="rId4" Type="http://schemas.openxmlformats.org/officeDocument/2006/relationships/oleObject" Target="../embeddings/oleObject7.bin"/><Relationship Id="rId9" Type="http://schemas.openxmlformats.org/officeDocument/2006/relationships/image" Target="../media/image15.wmf"/></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6.vml"/><Relationship Id="rId5" Type="http://schemas.openxmlformats.org/officeDocument/2006/relationships/image" Target="../media/image16.wmf"/><Relationship Id="rId4" Type="http://schemas.openxmlformats.org/officeDocument/2006/relationships/oleObject" Target="../embeddings/oleObject10.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18.wmf"/><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12.bin"/><Relationship Id="rId5" Type="http://schemas.openxmlformats.org/officeDocument/2006/relationships/image" Target="../media/image17.wmf"/><Relationship Id="rId4" Type="http://schemas.openxmlformats.org/officeDocument/2006/relationships/oleObject" Target="../embeddings/oleObject11.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20.w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20.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21.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23.wmf"/><Relationship Id="rId5" Type="http://schemas.openxmlformats.org/officeDocument/2006/relationships/oleObject" Target="../embeddings/oleObject17.bin"/><Relationship Id="rId4" Type="http://schemas.openxmlformats.org/officeDocument/2006/relationships/image" Target="../media/image22.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24.wmf"/></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Título"/>
          <p:cNvSpPr>
            <a:spLocks noGrp="1"/>
          </p:cNvSpPr>
          <p:nvPr>
            <p:ph type="ctrTitle"/>
          </p:nvPr>
        </p:nvSpPr>
        <p:spPr>
          <a:xfrm>
            <a:off x="685800" y="1628775"/>
            <a:ext cx="7772400" cy="3384550"/>
          </a:xfrm>
        </p:spPr>
        <p:txBody>
          <a:bodyPr/>
          <a:lstStyle/>
          <a:p>
            <a:pPr eaLnBrk="1" hangingPunct="1">
              <a:defRPr/>
            </a:pPr>
            <a:r>
              <a:rPr lang="en-US" b="1" dirty="0">
                <a:effectLst>
                  <a:outerShdw blurRad="38100" dist="38100" dir="2700000" algn="tl">
                    <a:srgbClr val="000000">
                      <a:alpha val="43137"/>
                    </a:srgbClr>
                  </a:outerShdw>
                </a:effectLst>
              </a:rPr>
              <a:t>Time and Frequency uncertainty propagation and GUM </a:t>
            </a:r>
            <a:r>
              <a:rPr lang="en-US" b="1" dirty="0" smtClean="0">
                <a:effectLst>
                  <a:outerShdw blurRad="38100" dist="38100" dir="2700000" algn="tl">
                    <a:srgbClr val="000000">
                      <a:alpha val="43137"/>
                    </a:srgbClr>
                  </a:outerShdw>
                </a:effectLst>
              </a:rPr>
              <a:t>method</a:t>
            </a:r>
            <a:endParaRPr lang="en-US" b="1" baseline="30000" dirty="0" smtClean="0">
              <a:effectLst>
                <a:outerShdw blurRad="38100" dist="38100" dir="2700000" algn="tl">
                  <a:srgbClr val="000000">
                    <a:alpha val="43137"/>
                  </a:srgbClr>
                </a:outerShdw>
              </a:effectLst>
            </a:endParaRPr>
          </a:p>
        </p:txBody>
      </p:sp>
      <p:sp>
        <p:nvSpPr>
          <p:cNvPr id="3" name="2 Subtítulo"/>
          <p:cNvSpPr>
            <a:spLocks noGrp="1"/>
          </p:cNvSpPr>
          <p:nvPr>
            <p:ph type="subTitle" idx="1"/>
          </p:nvPr>
        </p:nvSpPr>
        <p:spPr>
          <a:xfrm>
            <a:off x="1441450" y="5300663"/>
            <a:ext cx="6400800" cy="935037"/>
          </a:xfrm>
        </p:spPr>
        <p:txBody>
          <a:bodyPr rtlCol="0">
            <a:normAutofit lnSpcReduction="10000"/>
          </a:bodyPr>
          <a:lstStyle/>
          <a:p>
            <a:pPr algn="l" eaLnBrk="1" fontAlgn="auto" hangingPunct="1">
              <a:spcAft>
                <a:spcPts val="0"/>
              </a:spcAft>
              <a:buFont typeface="Arial" pitchFamily="34" charset="0"/>
              <a:buNone/>
              <a:defRPr/>
            </a:pPr>
            <a:r>
              <a:rPr lang="en-US" dirty="0" smtClean="0">
                <a:effectLst>
                  <a:outerShdw blurRad="38100" dist="38100" dir="2700000" algn="tl">
                    <a:srgbClr val="000000">
                      <a:alpha val="43137"/>
                    </a:srgbClr>
                  </a:outerShdw>
                </a:effectLst>
              </a:rPr>
              <a:t>Raul F. Solis B.</a:t>
            </a:r>
          </a:p>
          <a:p>
            <a:pPr algn="l" eaLnBrk="1" fontAlgn="auto" hangingPunct="1">
              <a:spcAft>
                <a:spcPts val="0"/>
              </a:spcAft>
              <a:buFont typeface="Arial" pitchFamily="34" charset="0"/>
              <a:buNone/>
              <a:defRPr/>
            </a:pPr>
            <a:r>
              <a:rPr lang="en-US" dirty="0" smtClean="0">
                <a:effectLst>
                  <a:outerShdw blurRad="38100" dist="38100" dir="2700000" algn="tl">
                    <a:srgbClr val="000000">
                      <a:alpha val="43137"/>
                    </a:srgbClr>
                  </a:outerShdw>
                </a:effectLst>
              </a:rPr>
              <a:t>CENAMEP AIP</a:t>
            </a:r>
          </a:p>
        </p:txBody>
      </p:sp>
      <p:sp>
        <p:nvSpPr>
          <p:cNvPr id="4" name="1 Título"/>
          <p:cNvSpPr txBox="1">
            <a:spLocks/>
          </p:cNvSpPr>
          <p:nvPr/>
        </p:nvSpPr>
        <p:spPr bwMode="auto">
          <a:xfrm>
            <a:off x="755650" y="620713"/>
            <a:ext cx="7772400" cy="936625"/>
          </a:xfrm>
          <a:prstGeom prst="rect">
            <a:avLst/>
          </a:prstGeom>
          <a:noFill/>
          <a:ln w="9525">
            <a:noFill/>
            <a:miter lim="800000"/>
            <a:headEnd/>
            <a:tailEnd/>
          </a:ln>
        </p:spPr>
        <p:txBody>
          <a:bodyPr anchor="ctr"/>
          <a:lstStyle/>
          <a:p>
            <a:pPr algn="ctr">
              <a:defRPr/>
            </a:pPr>
            <a:r>
              <a:rPr lang="en-US" sz="4400" b="1" dirty="0">
                <a:effectLst>
                  <a:outerShdw blurRad="38100" dist="38100" dir="2700000" algn="tl">
                    <a:srgbClr val="000000">
                      <a:alpha val="43137"/>
                    </a:srgbClr>
                  </a:outerShdw>
                </a:effectLst>
                <a:latin typeface="+mj-lt"/>
                <a:ea typeface="+mj-ea"/>
                <a:cs typeface="+mj-cs"/>
              </a:rPr>
              <a:t>Time and frequency Workshop</a:t>
            </a:r>
            <a:endParaRPr lang="en-US" sz="4400" b="1" baseline="30000" dirty="0">
              <a:effectLst>
                <a:outerShdw blurRad="38100" dist="38100" dir="2700000" algn="tl">
                  <a:srgbClr val="000000">
                    <a:alpha val="43137"/>
                  </a:srgbClr>
                </a:outerShdw>
              </a:effectLst>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gray">
          <a:xfrm>
            <a:off x="457200" y="2100263"/>
            <a:ext cx="8229600" cy="4137025"/>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s-PA" sz="2800" b="0" kern="0" dirty="0" smtClean="0">
                <a:latin typeface="+mn-lt"/>
                <a:cs typeface="+mn-cs"/>
              </a:rPr>
              <a:t>Para realizar la evaluación de la fuentes de incertidumbre, hay que tomar en cuenta que las fuentes se dividen en:</a:t>
            </a:r>
            <a:endParaRPr lang="es-PA" sz="2800" b="0" kern="0" dirty="0">
              <a:latin typeface="+mn-lt"/>
              <a:cs typeface="+mn-cs"/>
            </a:endParaRPr>
          </a:p>
          <a:p>
            <a:pPr marL="914400" lvl="1" indent="-457200">
              <a:spcBef>
                <a:spcPct val="20000"/>
              </a:spcBef>
              <a:buFont typeface="Calibri" pitchFamily="34" charset="0"/>
              <a:buChar char="–"/>
              <a:defRPr/>
            </a:pPr>
            <a:r>
              <a:rPr lang="es-PA" sz="2800" b="0" kern="0" dirty="0" smtClean="0">
                <a:latin typeface="+mn-lt"/>
                <a:cs typeface="+mn-cs"/>
              </a:rPr>
              <a:t>Tipo A:</a:t>
            </a:r>
            <a:r>
              <a:rPr lang="es-PA" sz="2800" b="0" kern="0" dirty="0">
                <a:latin typeface="+mn-lt"/>
              </a:rPr>
              <a:t> </a:t>
            </a:r>
            <a:r>
              <a:rPr lang="es-PA" sz="2800" b="0" kern="0" dirty="0" smtClean="0">
                <a:latin typeface="+mn-lt"/>
              </a:rPr>
              <a:t>contribuciones de incertidumbres </a:t>
            </a:r>
            <a:r>
              <a:rPr lang="es-PA" sz="2800" b="0" kern="0" dirty="0">
                <a:latin typeface="+mn-lt"/>
              </a:rPr>
              <a:t>basadas en datos </a:t>
            </a:r>
            <a:r>
              <a:rPr lang="es-PA" sz="2800" b="0" kern="0" dirty="0" smtClean="0">
                <a:latin typeface="+mn-lt"/>
              </a:rPr>
              <a:t>experimentales.</a:t>
            </a:r>
            <a:endParaRPr lang="es-PA" sz="2800" b="0" kern="0" dirty="0">
              <a:latin typeface="+mn-lt"/>
              <a:cs typeface="+mn-cs"/>
            </a:endParaRPr>
          </a:p>
          <a:p>
            <a:pPr marL="914400" lvl="1" indent="-457200">
              <a:spcBef>
                <a:spcPct val="20000"/>
              </a:spcBef>
              <a:buFont typeface="Calibri" pitchFamily="34" charset="0"/>
              <a:buChar char="–"/>
              <a:defRPr/>
            </a:pPr>
            <a:r>
              <a:rPr lang="es-PA" sz="2800" b="0" kern="0" dirty="0" smtClean="0">
                <a:latin typeface="+mn-lt"/>
                <a:cs typeface="+mn-cs"/>
              </a:rPr>
              <a:t>Tipo B: contribuciones basadas </a:t>
            </a:r>
            <a:r>
              <a:rPr lang="es-PA" sz="2800" b="0" kern="0" dirty="0">
                <a:latin typeface="+mn-lt"/>
                <a:cs typeface="+mn-cs"/>
              </a:rPr>
              <a:t>en conocimientos </a:t>
            </a:r>
            <a:r>
              <a:rPr lang="es-PA" sz="2800" b="0" kern="0" dirty="0" smtClean="0">
                <a:latin typeface="+mn-lt"/>
                <a:cs typeface="+mn-cs"/>
              </a:rPr>
              <a:t>previos o proyecciones de modelos.</a:t>
            </a:r>
            <a:endParaRPr lang="es-PA" sz="2800" b="0" kern="0" dirty="0">
              <a:latin typeface="+mn-lt"/>
              <a:cs typeface="+mn-cs"/>
            </a:endParaRPr>
          </a:p>
        </p:txBody>
      </p:sp>
      <p:sp>
        <p:nvSpPr>
          <p:cNvPr id="8"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PASO 1: EVALUAR</a:t>
            </a:r>
          </a:p>
        </p:txBody>
      </p:sp>
    </p:spTree>
    <p:extLst>
      <p:ext uri="{BB962C8B-B14F-4D97-AF65-F5344CB8AC3E}">
        <p14:creationId xmlns:p14="http://schemas.microsoft.com/office/powerpoint/2010/main" val="37316241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gray">
          <a:xfrm>
            <a:off x="457200" y="1998663"/>
            <a:ext cx="6203032" cy="4525962"/>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s-PA" sz="2800" b="0" kern="0" dirty="0">
                <a:latin typeface="+mn-lt"/>
                <a:cs typeface="+mn-cs"/>
              </a:rPr>
              <a:t>Si el resultado de la medición es calculado como el promedio de una serie de mediciones, </a:t>
            </a:r>
            <a:r>
              <a:rPr lang="es-PA" sz="2800" b="0" kern="0" dirty="0" smtClean="0">
                <a:latin typeface="+mn-lt"/>
                <a:cs typeface="+mn-cs"/>
              </a:rPr>
              <a:t>se </a:t>
            </a:r>
            <a:r>
              <a:rPr lang="es-PA" sz="2800" b="0" kern="0" dirty="0">
                <a:latin typeface="+mn-lt"/>
                <a:cs typeface="+mn-cs"/>
              </a:rPr>
              <a:t>debe emplear directamente la desviación </a:t>
            </a:r>
            <a:r>
              <a:rPr lang="es-PA" sz="2800" b="0" kern="0" dirty="0" smtClean="0">
                <a:latin typeface="+mn-lt"/>
                <a:cs typeface="+mn-cs"/>
              </a:rPr>
              <a:t>estándar (en especial en sistemas no automatizados).</a:t>
            </a:r>
          </a:p>
          <a:p>
            <a:pPr marL="342900" indent="-342900">
              <a:spcBef>
                <a:spcPct val="20000"/>
              </a:spcBef>
              <a:buFont typeface="Arial" pitchFamily="34" charset="0"/>
              <a:buChar char="•"/>
              <a:defRPr/>
            </a:pPr>
            <a:r>
              <a:rPr lang="es-PA" sz="2800" kern="0" dirty="0" smtClean="0">
                <a:latin typeface="+mn-lt"/>
                <a:cs typeface="+mn-cs"/>
              </a:rPr>
              <a:t>La varianza de Allan describe las características de la estabilidad del oscilador, si se asegura una cadencia repetida de ventanas de tiempo.</a:t>
            </a:r>
            <a:endParaRPr lang="es-PA" sz="2800" b="0" kern="0" dirty="0">
              <a:latin typeface="+mn-lt"/>
              <a:cs typeface="+mn-cs"/>
            </a:endParaRPr>
          </a:p>
        </p:txBody>
      </p:sp>
      <p:sp>
        <p:nvSpPr>
          <p:cNvPr id="9"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PASO 1: EVALUAR</a:t>
            </a:r>
          </a:p>
        </p:txBody>
      </p:sp>
      <p:graphicFrame>
        <p:nvGraphicFramePr>
          <p:cNvPr id="20483" name="Object 7"/>
          <p:cNvGraphicFramePr>
            <a:graphicFrameLocks noChangeAspect="1"/>
          </p:cNvGraphicFramePr>
          <p:nvPr>
            <p:extLst>
              <p:ext uri="{D42A27DB-BD31-4B8C-83A1-F6EECF244321}">
                <p14:modId xmlns:p14="http://schemas.microsoft.com/office/powerpoint/2010/main" val="2040183036"/>
              </p:ext>
            </p:extLst>
          </p:nvPr>
        </p:nvGraphicFramePr>
        <p:xfrm>
          <a:off x="6948264" y="2924944"/>
          <a:ext cx="1485900" cy="722313"/>
        </p:xfrm>
        <a:graphic>
          <a:graphicData uri="http://schemas.openxmlformats.org/presentationml/2006/ole">
            <mc:AlternateContent xmlns:mc="http://schemas.openxmlformats.org/markup-compatibility/2006">
              <mc:Choice xmlns:v="urn:schemas-microsoft-com:vml" Requires="v">
                <p:oleObj spid="_x0000_s19464" name="Ecuación" r:id="rId3" imgW="444240" imgH="215640" progId="Equation.3">
                  <p:embed/>
                </p:oleObj>
              </mc:Choice>
              <mc:Fallback>
                <p:oleObj name="Ecuación" r:id="rId3" imgW="444240" imgH="215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48264" y="2924944"/>
                        <a:ext cx="1485900" cy="722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2 Objeto"/>
          <p:cNvGraphicFramePr>
            <a:graphicFrameLocks noChangeAspect="1"/>
          </p:cNvGraphicFramePr>
          <p:nvPr>
            <p:extLst>
              <p:ext uri="{D42A27DB-BD31-4B8C-83A1-F6EECF244321}">
                <p14:modId xmlns:p14="http://schemas.microsoft.com/office/powerpoint/2010/main" val="3223848748"/>
              </p:ext>
            </p:extLst>
          </p:nvPr>
        </p:nvGraphicFramePr>
        <p:xfrm>
          <a:off x="6545263" y="4899025"/>
          <a:ext cx="2292350" cy="808038"/>
        </p:xfrm>
        <a:graphic>
          <a:graphicData uri="http://schemas.openxmlformats.org/presentationml/2006/ole">
            <mc:AlternateContent xmlns:mc="http://schemas.openxmlformats.org/markup-compatibility/2006">
              <mc:Choice xmlns:v="urn:schemas-microsoft-com:vml" Requires="v">
                <p:oleObj spid="_x0000_s19465" name="Ecuación" r:id="rId5" imgW="685800" imgH="241200" progId="Equation.3">
                  <p:embed/>
                </p:oleObj>
              </mc:Choice>
              <mc:Fallback>
                <p:oleObj name="Ecuación" r:id="rId5" imgW="685800" imgH="241200" progId="Equation.3">
                  <p:embed/>
                  <p:pic>
                    <p:nvPicPr>
                      <p:cNvPr id="0" name="Object 7"/>
                      <p:cNvPicPr>
                        <a:picLocks noChangeAspect="1" noChangeArrowheads="1"/>
                      </p:cNvPicPr>
                      <p:nvPr/>
                    </p:nvPicPr>
                    <p:blipFill>
                      <a:blip r:embed="rId6"/>
                      <a:srcRect/>
                      <a:stretch>
                        <a:fillRect/>
                      </a:stretch>
                    </p:blipFill>
                    <p:spPr bwMode="auto">
                      <a:xfrm>
                        <a:off x="6545263" y="4899025"/>
                        <a:ext cx="229235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710024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gray">
          <a:xfrm>
            <a:off x="457200" y="2060575"/>
            <a:ext cx="8229600" cy="4105275"/>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s-PA" sz="2800" b="0" kern="0" dirty="0">
                <a:latin typeface="+mn-lt"/>
                <a:cs typeface="+mn-cs"/>
              </a:rPr>
              <a:t>Las fuentes de información no </a:t>
            </a:r>
            <a:r>
              <a:rPr lang="es-PA" sz="2800" b="0" kern="0" dirty="0" smtClean="0">
                <a:latin typeface="+mn-lt"/>
                <a:cs typeface="+mn-cs"/>
              </a:rPr>
              <a:t>estadísticas (tipo B) </a:t>
            </a:r>
            <a:r>
              <a:rPr lang="es-PA" sz="2800" b="0" kern="0" dirty="0">
                <a:latin typeface="+mn-lt"/>
                <a:cs typeface="+mn-cs"/>
              </a:rPr>
              <a:t>se obtienen de:</a:t>
            </a:r>
          </a:p>
          <a:p>
            <a:pPr marL="800100" lvl="1" indent="-342900">
              <a:spcBef>
                <a:spcPct val="20000"/>
              </a:spcBef>
              <a:buFont typeface="Calibri" pitchFamily="34" charset="0"/>
              <a:buChar char="–"/>
              <a:defRPr/>
            </a:pPr>
            <a:r>
              <a:rPr lang="es-PA" sz="2800" b="0" kern="0" dirty="0">
                <a:latin typeface="+mn-lt"/>
                <a:cs typeface="+mn-cs"/>
              </a:rPr>
              <a:t>Conocimiento sobre el instrumento y demás elementos de la medición.</a:t>
            </a:r>
          </a:p>
          <a:p>
            <a:pPr marL="800100" lvl="1" indent="-342900">
              <a:spcBef>
                <a:spcPct val="20000"/>
              </a:spcBef>
              <a:buFont typeface="Calibri" pitchFamily="34" charset="0"/>
              <a:buChar char="–"/>
              <a:defRPr/>
            </a:pPr>
            <a:r>
              <a:rPr lang="es-PA" sz="2800" b="0" kern="0" dirty="0">
                <a:latin typeface="+mn-lt"/>
                <a:cs typeface="+mn-cs"/>
              </a:rPr>
              <a:t>Mediciones previas.</a:t>
            </a:r>
          </a:p>
          <a:p>
            <a:pPr marL="800100" lvl="1" indent="-342900">
              <a:spcBef>
                <a:spcPct val="20000"/>
              </a:spcBef>
              <a:buFont typeface="Calibri" pitchFamily="34" charset="0"/>
              <a:buChar char="–"/>
              <a:defRPr/>
            </a:pPr>
            <a:r>
              <a:rPr lang="es-PA" sz="2800" b="0" kern="0" dirty="0">
                <a:latin typeface="+mn-lt"/>
                <a:cs typeface="+mn-cs"/>
              </a:rPr>
              <a:t>Documentación (certificados de calibración, especificaciones técnicas del fabricante, tablas, referencias) .</a:t>
            </a:r>
          </a:p>
          <a:p>
            <a:pPr marL="800100" lvl="1" indent="-342900">
              <a:spcBef>
                <a:spcPct val="20000"/>
              </a:spcBef>
              <a:buFont typeface="Calibri" pitchFamily="34" charset="0"/>
              <a:buChar char="–"/>
              <a:defRPr/>
            </a:pPr>
            <a:r>
              <a:rPr lang="es-PA" sz="2800" b="0" kern="0" dirty="0">
                <a:latin typeface="+mn-lt"/>
                <a:cs typeface="+mn-cs"/>
              </a:rPr>
              <a:t>Experiencia del metrólogo.</a:t>
            </a:r>
          </a:p>
        </p:txBody>
      </p:sp>
      <p:sp>
        <p:nvSpPr>
          <p:cNvPr id="8"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PASO 1: EVALUAR</a:t>
            </a:r>
          </a:p>
        </p:txBody>
      </p:sp>
    </p:spTree>
    <p:extLst>
      <p:ext uri="{BB962C8B-B14F-4D97-AF65-F5344CB8AC3E}">
        <p14:creationId xmlns:p14="http://schemas.microsoft.com/office/powerpoint/2010/main" val="6791153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gray">
          <a:xfrm>
            <a:off x="457200" y="1916113"/>
            <a:ext cx="8229600" cy="4210050"/>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s-PA" sz="2800" b="0" kern="0" dirty="0">
                <a:latin typeface="+mn-lt"/>
                <a:cs typeface="+mn-cs"/>
              </a:rPr>
              <a:t>Al obtener la evaluación y cuantificar las contribuciones de la incertidumbre, se obtiene la incertidumbre expandida.</a:t>
            </a:r>
          </a:p>
          <a:p>
            <a:pPr marL="342900" indent="-342900">
              <a:spcBef>
                <a:spcPct val="20000"/>
              </a:spcBef>
              <a:buFont typeface="Arial" pitchFamily="34" charset="0"/>
              <a:buChar char="•"/>
              <a:defRPr/>
            </a:pPr>
            <a:r>
              <a:rPr lang="es-PA" sz="2800" b="0" kern="0" dirty="0" smtClean="0">
                <a:latin typeface="+mn-lt"/>
                <a:cs typeface="+mn-cs"/>
              </a:rPr>
              <a:t>Como segundo paso hay </a:t>
            </a:r>
            <a:r>
              <a:rPr lang="es-PA" sz="2800" b="0" kern="0" dirty="0">
                <a:latin typeface="+mn-lt"/>
                <a:cs typeface="+mn-cs"/>
              </a:rPr>
              <a:t>que combinar sus interacciones para poder analizar como en su conjunto pueden afectar, la que llamamos </a:t>
            </a:r>
            <a:r>
              <a:rPr lang="es-PA" sz="2800" b="0" kern="0" dirty="0" smtClean="0">
                <a:latin typeface="+mn-lt"/>
                <a:cs typeface="+mn-cs"/>
              </a:rPr>
              <a:t>la determinación de la incertidumbre </a:t>
            </a:r>
            <a:r>
              <a:rPr lang="es-PA" sz="2800" b="0" kern="0" dirty="0">
                <a:latin typeface="+mn-lt"/>
                <a:cs typeface="+mn-cs"/>
              </a:rPr>
              <a:t>combinada</a:t>
            </a:r>
            <a:r>
              <a:rPr lang="es-PA" sz="2800" b="0" kern="0" dirty="0" smtClean="0">
                <a:latin typeface="+mn-lt"/>
                <a:cs typeface="+mn-cs"/>
              </a:rPr>
              <a:t>.</a:t>
            </a:r>
            <a:endParaRPr lang="es-PA" sz="2800" b="0" kern="0" dirty="0">
              <a:latin typeface="+mn-lt"/>
              <a:cs typeface="+mn-cs"/>
            </a:endParaRPr>
          </a:p>
        </p:txBody>
      </p:sp>
      <p:sp>
        <p:nvSpPr>
          <p:cNvPr id="8"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PASO 2: DETERMINAR</a:t>
            </a:r>
          </a:p>
        </p:txBody>
      </p:sp>
    </p:spTree>
    <p:extLst>
      <p:ext uri="{BB962C8B-B14F-4D97-AF65-F5344CB8AC3E}">
        <p14:creationId xmlns:p14="http://schemas.microsoft.com/office/powerpoint/2010/main" val="21928223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3 Marcador de pie de página"/>
          <p:cNvSpPr>
            <a:spLocks noGrp="1"/>
          </p:cNvSpPr>
          <p:nvPr>
            <p:ph type="ftr" sz="quarter" idx="11"/>
          </p:nvPr>
        </p:nvSpPr>
        <p:spPr/>
        <p:txBody>
          <a:bodyPr/>
          <a:lstStyle/>
          <a:p>
            <a:pPr>
              <a:defRPr/>
            </a:pPr>
            <a:r>
              <a:rPr lang="en-US"/>
              <a:t>www.themegallery.com</a:t>
            </a:r>
            <a:endParaRPr lang="en-US" dirty="0"/>
          </a:p>
        </p:txBody>
      </p:sp>
      <p:sp>
        <p:nvSpPr>
          <p:cNvPr id="9"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PASO 2: DETERMINAR</a:t>
            </a:r>
          </a:p>
        </p:txBody>
      </p:sp>
      <p:pic>
        <p:nvPicPr>
          <p:cNvPr id="193539" name="Picture 2"/>
          <p:cNvPicPr>
            <a:picLocks noChangeAspect="1" noChangeArrowheads="1"/>
          </p:cNvPicPr>
          <p:nvPr/>
        </p:nvPicPr>
        <p:blipFill>
          <a:blip r:embed="rId2" cstate="print"/>
          <a:srcRect/>
          <a:stretch>
            <a:fillRect/>
          </a:stretch>
        </p:blipFill>
        <p:spPr bwMode="auto">
          <a:xfrm>
            <a:off x="1079500" y="1700213"/>
            <a:ext cx="6877050" cy="5157787"/>
          </a:xfrm>
          <a:prstGeom prst="rect">
            <a:avLst/>
          </a:prstGeom>
          <a:noFill/>
          <a:ln w="9525">
            <a:noFill/>
            <a:miter lim="800000"/>
            <a:headEnd/>
            <a:tailEnd/>
          </a:ln>
        </p:spPr>
      </p:pic>
    </p:spTree>
    <p:extLst>
      <p:ext uri="{BB962C8B-B14F-4D97-AF65-F5344CB8AC3E}">
        <p14:creationId xmlns:p14="http://schemas.microsoft.com/office/powerpoint/2010/main" val="23855139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3 Marcador de pie de página"/>
          <p:cNvSpPr>
            <a:spLocks noGrp="1"/>
          </p:cNvSpPr>
          <p:nvPr>
            <p:ph type="ftr" sz="quarter" idx="11"/>
          </p:nvPr>
        </p:nvSpPr>
        <p:spPr/>
        <p:txBody>
          <a:bodyPr/>
          <a:lstStyle/>
          <a:p>
            <a:pPr>
              <a:defRPr/>
            </a:pPr>
            <a:r>
              <a:rPr lang="en-US"/>
              <a:t>www.themegallery.com</a:t>
            </a:r>
            <a:endParaRPr lang="en-US" dirty="0"/>
          </a:p>
        </p:txBody>
      </p:sp>
      <p:sp>
        <p:nvSpPr>
          <p:cNvPr id="9"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PASO 2: DETERMINAR</a:t>
            </a:r>
          </a:p>
        </p:txBody>
      </p:sp>
      <p:pic>
        <p:nvPicPr>
          <p:cNvPr id="194563" name="Picture 2"/>
          <p:cNvPicPr>
            <a:picLocks noChangeAspect="1" noChangeArrowheads="1"/>
          </p:cNvPicPr>
          <p:nvPr/>
        </p:nvPicPr>
        <p:blipFill>
          <a:blip r:embed="rId2" cstate="print"/>
          <a:srcRect/>
          <a:stretch>
            <a:fillRect/>
          </a:stretch>
        </p:blipFill>
        <p:spPr bwMode="auto">
          <a:xfrm>
            <a:off x="1419225" y="1916113"/>
            <a:ext cx="6500813" cy="4941887"/>
          </a:xfrm>
          <a:prstGeom prst="rect">
            <a:avLst/>
          </a:prstGeom>
          <a:noFill/>
          <a:ln w="9525">
            <a:noFill/>
            <a:miter lim="800000"/>
            <a:headEnd/>
            <a:tailEnd/>
          </a:ln>
        </p:spPr>
      </p:pic>
    </p:spTree>
    <p:extLst>
      <p:ext uri="{BB962C8B-B14F-4D97-AF65-F5344CB8AC3E}">
        <p14:creationId xmlns:p14="http://schemas.microsoft.com/office/powerpoint/2010/main" val="17468893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Object 4"/>
          <p:cNvGraphicFramePr>
            <a:graphicFrameLocks noGrp="1" noChangeAspect="1"/>
          </p:cNvGraphicFramePr>
          <p:nvPr>
            <p:ph idx="1"/>
          </p:nvPr>
        </p:nvGraphicFramePr>
        <p:xfrm>
          <a:off x="2246313" y="4987925"/>
          <a:ext cx="4197350" cy="889000"/>
        </p:xfrm>
        <a:graphic>
          <a:graphicData uri="http://schemas.openxmlformats.org/presentationml/2006/ole">
            <mc:AlternateContent xmlns:mc="http://schemas.openxmlformats.org/markup-compatibility/2006">
              <mc:Choice xmlns:v="urn:schemas-microsoft-com:vml" Requires="v">
                <p:oleObj spid="_x0000_s20484" name="Ecuación" r:id="rId3" imgW="1079280" imgH="228600" progId="Equation.3">
                  <p:embed/>
                </p:oleObj>
              </mc:Choice>
              <mc:Fallback>
                <p:oleObj name="Ecuación" r:id="rId3" imgW="107928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46313" y="4987925"/>
                        <a:ext cx="4197350" cy="88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PASO 2: DETERMINAR</a:t>
            </a:r>
          </a:p>
        </p:txBody>
      </p:sp>
      <p:sp>
        <p:nvSpPr>
          <p:cNvPr id="5" name="Rectangle 3"/>
          <p:cNvSpPr txBox="1">
            <a:spLocks noChangeArrowheads="1"/>
          </p:cNvSpPr>
          <p:nvPr/>
        </p:nvSpPr>
        <p:spPr bwMode="gray">
          <a:xfrm>
            <a:off x="457200" y="1960563"/>
            <a:ext cx="8002588" cy="2981325"/>
          </a:xfrm>
          <a:prstGeom prst="rect">
            <a:avLst/>
          </a:prstGeom>
          <a:noFill/>
          <a:ln w="9525">
            <a:noFill/>
            <a:miter lim="800000"/>
            <a:headEnd/>
            <a:tailEnd/>
          </a:ln>
        </p:spPr>
        <p:txBody>
          <a:bodyPr/>
          <a:lstStyle/>
          <a:p>
            <a:pPr marL="342900" indent="-342900">
              <a:lnSpc>
                <a:spcPct val="90000"/>
              </a:lnSpc>
              <a:spcBef>
                <a:spcPct val="20000"/>
              </a:spcBef>
              <a:buFont typeface="Arial" pitchFamily="34" charset="0"/>
              <a:buChar char="•"/>
              <a:defRPr/>
            </a:pPr>
            <a:r>
              <a:rPr lang="es-PA" sz="2800" b="0" kern="0" dirty="0">
                <a:latin typeface="+mn-lt"/>
                <a:cs typeface="+mn-cs"/>
              </a:rPr>
              <a:t>La combinación de las incertidumbres se realiza después de conocer el modelo asociado a </a:t>
            </a:r>
            <a:r>
              <a:rPr lang="es-PA" sz="2800" b="0" kern="0">
                <a:latin typeface="+mn-lt"/>
                <a:cs typeface="+mn-cs"/>
              </a:rPr>
              <a:t>la medición.</a:t>
            </a:r>
            <a:endParaRPr lang="es-PA" sz="2800" b="0" kern="0" dirty="0">
              <a:latin typeface="+mn-lt"/>
              <a:cs typeface="+mn-cs"/>
            </a:endParaRPr>
          </a:p>
          <a:p>
            <a:pPr marL="342900" indent="-342900">
              <a:lnSpc>
                <a:spcPct val="90000"/>
              </a:lnSpc>
              <a:spcBef>
                <a:spcPct val="20000"/>
              </a:spcBef>
              <a:buFont typeface="Arial" pitchFamily="34" charset="0"/>
              <a:buChar char="•"/>
              <a:defRPr/>
            </a:pPr>
            <a:r>
              <a:rPr lang="es-PA" sz="2800" b="0" kern="0" dirty="0">
                <a:latin typeface="+mn-lt"/>
                <a:cs typeface="+mn-cs"/>
              </a:rPr>
              <a:t>Este modelo expresa la dependencia del resultado de medición con respecto de las magnitudes de entrada o componentes de incertidumbre identificados y </a:t>
            </a:r>
            <a:r>
              <a:rPr lang="es-PA" sz="2800" b="0" kern="0">
                <a:latin typeface="+mn-lt"/>
                <a:cs typeface="+mn-cs"/>
              </a:rPr>
              <a:t>luego cuantificados.</a:t>
            </a:r>
            <a:endParaRPr lang="es-PA" sz="2800" b="0" kern="0" dirty="0">
              <a:latin typeface="+mn-lt"/>
              <a:cs typeface="+mn-cs"/>
            </a:endParaRPr>
          </a:p>
        </p:txBody>
      </p:sp>
    </p:spTree>
    <p:extLst>
      <p:ext uri="{BB962C8B-B14F-4D97-AF65-F5344CB8AC3E}">
        <p14:creationId xmlns:p14="http://schemas.microsoft.com/office/powerpoint/2010/main" val="20547222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Object 4"/>
          <p:cNvGraphicFramePr>
            <a:graphicFrameLocks noGrp="1" noChangeAspect="1"/>
          </p:cNvGraphicFramePr>
          <p:nvPr>
            <p:ph idx="1"/>
          </p:nvPr>
        </p:nvGraphicFramePr>
        <p:xfrm>
          <a:off x="1908175" y="2665413"/>
          <a:ext cx="4678363" cy="1381125"/>
        </p:xfrm>
        <a:graphic>
          <a:graphicData uri="http://schemas.openxmlformats.org/presentationml/2006/ole">
            <mc:AlternateContent xmlns:mc="http://schemas.openxmlformats.org/markup-compatibility/2006">
              <mc:Choice xmlns:v="urn:schemas-microsoft-com:vml" Requires="v">
                <p:oleObj spid="_x0000_s21510" name="Ecuación" r:id="rId3" imgW="1333440" imgH="393480" progId="Equation.3">
                  <p:embed/>
                </p:oleObj>
              </mc:Choice>
              <mc:Fallback>
                <p:oleObj name="Ecuación" r:id="rId3" imgW="133344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175" y="2665413"/>
                        <a:ext cx="4678363" cy="1381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PASO 2: DETERMINAR</a:t>
            </a:r>
          </a:p>
        </p:txBody>
      </p:sp>
      <p:graphicFrame>
        <p:nvGraphicFramePr>
          <p:cNvPr id="25603" name="Object 5"/>
          <p:cNvGraphicFramePr>
            <a:graphicFrameLocks noGrp="1" noChangeAspect="1"/>
          </p:cNvGraphicFramePr>
          <p:nvPr>
            <p:ph sz="quarter" idx="4294967295"/>
            <p:extLst>
              <p:ext uri="{D42A27DB-BD31-4B8C-83A1-F6EECF244321}">
                <p14:modId xmlns:p14="http://schemas.microsoft.com/office/powerpoint/2010/main" val="4008627094"/>
              </p:ext>
            </p:extLst>
          </p:nvPr>
        </p:nvGraphicFramePr>
        <p:xfrm>
          <a:off x="3203848" y="4725144"/>
          <a:ext cx="1944688" cy="1538288"/>
        </p:xfrm>
        <a:graphic>
          <a:graphicData uri="http://schemas.openxmlformats.org/presentationml/2006/ole">
            <mc:AlternateContent xmlns:mc="http://schemas.openxmlformats.org/markup-compatibility/2006">
              <mc:Choice xmlns:v="urn:schemas-microsoft-com:vml" Requires="v">
                <p:oleObj spid="_x0000_s21511" name="Ecuación" r:id="rId5" imgW="545760" imgH="431640" progId="Equation.3">
                  <p:embed/>
                </p:oleObj>
              </mc:Choice>
              <mc:Fallback>
                <p:oleObj name="Ecuación" r:id="rId5" imgW="545760" imgH="4316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3848" y="4725144"/>
                        <a:ext cx="1944688" cy="1538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3"/>
          <p:cNvSpPr txBox="1">
            <a:spLocks noChangeArrowheads="1"/>
          </p:cNvSpPr>
          <p:nvPr/>
        </p:nvSpPr>
        <p:spPr bwMode="gray">
          <a:xfrm>
            <a:off x="817563" y="2060575"/>
            <a:ext cx="7067550" cy="3844925"/>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s-PA" sz="2800" b="0" kern="0" dirty="0">
                <a:latin typeface="+mn-lt"/>
                <a:cs typeface="+mn-cs"/>
              </a:rPr>
              <a:t>Incertidumbre combinada:</a:t>
            </a:r>
          </a:p>
          <a:p>
            <a:pPr marL="342900" indent="-342900">
              <a:spcBef>
                <a:spcPct val="20000"/>
              </a:spcBef>
              <a:buFont typeface="Wingdings" pitchFamily="2" charset="2"/>
              <a:buChar char="v"/>
              <a:defRPr/>
            </a:pPr>
            <a:endParaRPr lang="es-PA" sz="2800" b="0" kern="0" dirty="0">
              <a:latin typeface="+mn-lt"/>
              <a:cs typeface="+mn-cs"/>
            </a:endParaRPr>
          </a:p>
          <a:p>
            <a:pPr marL="342900" indent="-342900">
              <a:spcBef>
                <a:spcPct val="20000"/>
              </a:spcBef>
              <a:buFont typeface="Wingdings" pitchFamily="2" charset="2"/>
              <a:buChar char="v"/>
              <a:defRPr/>
            </a:pPr>
            <a:endParaRPr lang="es-PA" sz="2800" b="0" kern="0" dirty="0">
              <a:latin typeface="+mn-lt"/>
              <a:cs typeface="+mn-cs"/>
            </a:endParaRPr>
          </a:p>
          <a:p>
            <a:pPr marL="342900" indent="-342900">
              <a:spcBef>
                <a:spcPct val="20000"/>
              </a:spcBef>
              <a:buFont typeface="Wingdings" pitchFamily="2" charset="2"/>
              <a:buChar char="v"/>
              <a:defRPr/>
            </a:pPr>
            <a:endParaRPr lang="es-PA" sz="2800" b="0" kern="0" dirty="0">
              <a:latin typeface="+mn-lt"/>
              <a:cs typeface="+mn-cs"/>
            </a:endParaRPr>
          </a:p>
          <a:p>
            <a:pPr marL="342900" indent="-342900">
              <a:spcBef>
                <a:spcPct val="20000"/>
              </a:spcBef>
              <a:buFont typeface="Arial" pitchFamily="34" charset="0"/>
              <a:buChar char="•"/>
              <a:defRPr/>
            </a:pPr>
            <a:r>
              <a:rPr lang="es-PA" sz="2800" b="0" kern="0" dirty="0">
                <a:latin typeface="+mn-lt"/>
                <a:cs typeface="+mn-cs"/>
              </a:rPr>
              <a:t>Coeficientes de sensibilidad:</a:t>
            </a:r>
          </a:p>
        </p:txBody>
      </p:sp>
    </p:spTree>
    <p:extLst>
      <p:ext uri="{BB962C8B-B14F-4D97-AF65-F5344CB8AC3E}">
        <p14:creationId xmlns:p14="http://schemas.microsoft.com/office/powerpoint/2010/main" val="5232893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ChangeArrowheads="1"/>
          </p:cNvSpPr>
          <p:nvPr/>
        </p:nvSpPr>
        <p:spPr bwMode="auto">
          <a:xfrm>
            <a:off x="179512" y="1844824"/>
            <a:ext cx="7380287" cy="523875"/>
          </a:xfrm>
          <a:prstGeom prst="rect">
            <a:avLst/>
          </a:prstGeom>
          <a:noFill/>
          <a:ln w="9525">
            <a:noFill/>
            <a:miter lim="800000"/>
            <a:headEnd/>
            <a:tailEnd/>
          </a:ln>
          <a:effectLst/>
        </p:spPr>
        <p:txBody>
          <a:bodyPr lIns="92075" tIns="46038" rIns="92075" bIns="46038">
            <a:spAutoFit/>
          </a:bodyPr>
          <a:lstStyle/>
          <a:p>
            <a:pPr>
              <a:buFont typeface="Monotype Sorts" pitchFamily="2" charset="2"/>
              <a:buNone/>
              <a:defRPr/>
            </a:pPr>
            <a:r>
              <a:rPr lang="es-ES_tradnl" sz="2800" b="0" dirty="0">
                <a:latin typeface="+mn-lt"/>
                <a:cs typeface="Arial" charset="0"/>
              </a:rPr>
              <a:t>Estimación de la incertidumbre expandida:</a:t>
            </a:r>
          </a:p>
        </p:txBody>
      </p:sp>
      <p:sp>
        <p:nvSpPr>
          <p:cNvPr id="192515" name="Rectangle 3"/>
          <p:cNvSpPr>
            <a:spLocks noChangeArrowheads="1"/>
          </p:cNvSpPr>
          <p:nvPr/>
        </p:nvSpPr>
        <p:spPr bwMode="auto">
          <a:xfrm>
            <a:off x="1887538" y="2955925"/>
            <a:ext cx="185737" cy="461963"/>
          </a:xfrm>
          <a:prstGeom prst="rect">
            <a:avLst/>
          </a:prstGeom>
          <a:noFill/>
          <a:ln w="9525">
            <a:noFill/>
            <a:miter lim="800000"/>
            <a:headEnd/>
            <a:tailEnd/>
          </a:ln>
          <a:effectLst/>
        </p:spPr>
        <p:txBody>
          <a:bodyPr wrap="none" lIns="92075" tIns="46038" rIns="92075" bIns="46038">
            <a:spAutoFit/>
          </a:bodyPr>
          <a:lstStyle/>
          <a:p>
            <a:pPr>
              <a:defRPr/>
            </a:pPr>
            <a:endParaRPr lang="es-AR" sz="2400">
              <a:latin typeface="+mn-lt"/>
              <a:cs typeface="Arial" charset="0"/>
            </a:endParaRPr>
          </a:p>
        </p:txBody>
      </p:sp>
      <p:sp>
        <p:nvSpPr>
          <p:cNvPr id="10" name="Rectangle 2"/>
          <p:cNvSpPr txBox="1">
            <a:spLocks noChangeArrowheads="1"/>
          </p:cNvSpPr>
          <p:nvPr/>
        </p:nvSpPr>
        <p:spPr>
          <a:xfrm>
            <a:off x="539750" y="260649"/>
            <a:ext cx="8280400" cy="1080120"/>
          </a:xfrm>
          <a:prstGeom prst="rect">
            <a:avLst/>
          </a:prstGeom>
        </p:spPr>
        <p:txBody>
          <a:bodyPr>
            <a:normAutofit fontScale="97500"/>
          </a:bodyPr>
          <a:lstStyle/>
          <a:p>
            <a:pPr algn="ctr" fontAlgn="auto">
              <a:spcAft>
                <a:spcPts val="0"/>
              </a:spcAft>
              <a:defRPr/>
            </a:pPr>
            <a:r>
              <a:rPr lang="es-ES" sz="4400" dirty="0">
                <a:effectLst>
                  <a:outerShdw blurRad="38100" dist="38100" dir="2700000" algn="tl">
                    <a:srgbClr val="000000">
                      <a:alpha val="43137"/>
                    </a:srgbClr>
                  </a:outerShdw>
                </a:effectLst>
                <a:latin typeface="+mj-lt"/>
              </a:rPr>
              <a:t>PASO </a:t>
            </a:r>
            <a:r>
              <a:rPr lang="es-ES" sz="4400" dirty="0" smtClean="0">
                <a:effectLst>
                  <a:outerShdw blurRad="38100" dist="38100" dir="2700000" algn="tl">
                    <a:srgbClr val="000000">
                      <a:alpha val="43137"/>
                    </a:srgbClr>
                  </a:outerShdw>
                </a:effectLst>
                <a:latin typeface="+mj-lt"/>
              </a:rPr>
              <a:t>3: EXPANDIR</a:t>
            </a:r>
            <a:endParaRPr lang="es-ES" sz="4400" dirty="0">
              <a:effectLst>
                <a:outerShdw blurRad="38100" dist="38100" dir="2700000" algn="tl">
                  <a:srgbClr val="000000">
                    <a:alpha val="43137"/>
                  </a:srgbClr>
                </a:outerShdw>
              </a:effectLst>
              <a:latin typeface="+mj-lt"/>
              <a:ea typeface="+mj-ea"/>
              <a:cs typeface="+mj-cs"/>
            </a:endParaRPr>
          </a:p>
        </p:txBody>
      </p:sp>
      <p:graphicFrame>
        <p:nvGraphicFramePr>
          <p:cNvPr id="29698" name="Object 10"/>
          <p:cNvGraphicFramePr>
            <a:graphicFrameLocks noChangeAspect="1"/>
          </p:cNvGraphicFramePr>
          <p:nvPr/>
        </p:nvGraphicFramePr>
        <p:xfrm>
          <a:off x="2483768" y="2780928"/>
          <a:ext cx="3960224" cy="1296144"/>
        </p:xfrm>
        <a:graphic>
          <a:graphicData uri="http://schemas.openxmlformats.org/presentationml/2006/ole">
            <mc:AlternateContent xmlns:mc="http://schemas.openxmlformats.org/markup-compatibility/2006">
              <mc:Choice xmlns:v="urn:schemas-microsoft-com:vml" Requires="v">
                <p:oleObj spid="_x0000_s22532" name="Ecuación" r:id="rId4" imgW="698400" imgH="228600" progId="Equation.3">
                  <p:embed/>
                </p:oleObj>
              </mc:Choice>
              <mc:Fallback>
                <p:oleObj name="Ecuación" r:id="rId4" imgW="69840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83768" y="2780928"/>
                        <a:ext cx="3960224" cy="129614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ectangle 2"/>
          <p:cNvSpPr>
            <a:spLocks noChangeArrowheads="1"/>
          </p:cNvSpPr>
          <p:nvPr/>
        </p:nvSpPr>
        <p:spPr bwMode="auto">
          <a:xfrm>
            <a:off x="323528" y="4581128"/>
            <a:ext cx="8172450" cy="1385888"/>
          </a:xfrm>
          <a:prstGeom prst="rect">
            <a:avLst/>
          </a:prstGeom>
          <a:noFill/>
          <a:ln w="9525">
            <a:noFill/>
            <a:miter lim="800000"/>
            <a:headEnd/>
            <a:tailEnd/>
          </a:ln>
          <a:effectLst/>
        </p:spPr>
        <p:txBody>
          <a:bodyPr lIns="92075" tIns="46038" rIns="92075" bIns="46038">
            <a:spAutoFit/>
          </a:bodyPr>
          <a:lstStyle/>
          <a:p>
            <a:pPr>
              <a:buFont typeface="Monotype Sorts" pitchFamily="2" charset="2"/>
              <a:buNone/>
              <a:defRPr/>
            </a:pPr>
            <a:r>
              <a:rPr lang="es-ES_tradnl" sz="2800" b="0" dirty="0">
                <a:latin typeface="+mn-lt"/>
                <a:cs typeface="Arial" charset="0"/>
              </a:rPr>
              <a:t>Donde </a:t>
            </a:r>
            <a:r>
              <a:rPr lang="es-ES_tradnl" sz="2800" dirty="0">
                <a:latin typeface="+mn-lt"/>
                <a:cs typeface="Arial" charset="0"/>
              </a:rPr>
              <a:t>k = 2</a:t>
            </a:r>
            <a:r>
              <a:rPr lang="es-ES_tradnl" sz="2800" b="0" dirty="0">
                <a:latin typeface="+mn-lt"/>
                <a:cs typeface="Arial" charset="0"/>
              </a:rPr>
              <a:t> representa aproximadamente el 95% del nivel de confianza, y </a:t>
            </a:r>
            <a:r>
              <a:rPr lang="es-ES_tradnl" sz="2800" dirty="0" err="1">
                <a:latin typeface="+mn-lt"/>
                <a:cs typeface="Arial" charset="0"/>
              </a:rPr>
              <a:t>u</a:t>
            </a:r>
            <a:r>
              <a:rPr lang="es-ES_tradnl" sz="2800" baseline="-25000" dirty="0" err="1">
                <a:latin typeface="+mn-lt"/>
                <a:cs typeface="Arial" charset="0"/>
              </a:rPr>
              <a:t>c</a:t>
            </a:r>
            <a:r>
              <a:rPr lang="es-ES_tradnl" sz="2800" b="0" dirty="0">
                <a:latin typeface="+mn-lt"/>
                <a:cs typeface="Arial" charset="0"/>
              </a:rPr>
              <a:t> representa la incertidumbre estándar combinada.</a:t>
            </a:r>
            <a:endParaRPr lang="es-ES_tradnl" sz="2800" b="0" baseline="-25000" dirty="0">
              <a:latin typeface="+mn-lt"/>
              <a:cs typeface="Arial" charset="0"/>
            </a:endParaRPr>
          </a:p>
        </p:txBody>
      </p:sp>
    </p:spTree>
    <p:extLst>
      <p:ext uri="{BB962C8B-B14F-4D97-AF65-F5344CB8AC3E}">
        <p14:creationId xmlns:p14="http://schemas.microsoft.com/office/powerpoint/2010/main" val="309555294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ChangeArrowheads="1"/>
          </p:cNvSpPr>
          <p:nvPr/>
        </p:nvSpPr>
        <p:spPr bwMode="auto">
          <a:xfrm>
            <a:off x="323528" y="1556792"/>
            <a:ext cx="8496300" cy="955675"/>
          </a:xfrm>
          <a:prstGeom prst="rect">
            <a:avLst/>
          </a:prstGeom>
          <a:noFill/>
          <a:ln w="9525">
            <a:noFill/>
            <a:miter lim="800000"/>
            <a:headEnd/>
            <a:tailEnd/>
          </a:ln>
          <a:effectLst/>
        </p:spPr>
        <p:txBody>
          <a:bodyPr lIns="92075" tIns="46038" rIns="92075" bIns="46038">
            <a:spAutoFit/>
          </a:bodyPr>
          <a:lstStyle/>
          <a:p>
            <a:pPr algn="ctr">
              <a:buClr>
                <a:srgbClr val="3333CC"/>
              </a:buClr>
              <a:buSzPct val="125000"/>
              <a:buFont typeface="Wingdings" pitchFamily="2" charset="2"/>
              <a:buNone/>
              <a:tabLst>
                <a:tab pos="190500" algn="l"/>
              </a:tabLst>
              <a:defRPr/>
            </a:pPr>
            <a:r>
              <a:rPr lang="es-ES_tradnl" sz="2800" dirty="0">
                <a:solidFill>
                  <a:srgbClr val="000000"/>
                </a:solidFill>
                <a:latin typeface="+mn-lt"/>
                <a:cs typeface="Arial" charset="0"/>
              </a:rPr>
              <a:t>Obtención del factor de cobertura del intervalo de confianza</a:t>
            </a:r>
            <a:endParaRPr lang="es-ES_tradnl" sz="3200" dirty="0">
              <a:solidFill>
                <a:srgbClr val="000000"/>
              </a:solidFill>
              <a:latin typeface="+mn-lt"/>
              <a:cs typeface="Arial" charset="0"/>
            </a:endParaRPr>
          </a:p>
        </p:txBody>
      </p:sp>
      <p:sp>
        <p:nvSpPr>
          <p:cNvPr id="35847" name="Text Box 7"/>
          <p:cNvSpPr txBox="1">
            <a:spLocks noChangeArrowheads="1"/>
          </p:cNvSpPr>
          <p:nvPr/>
        </p:nvSpPr>
        <p:spPr bwMode="auto">
          <a:xfrm>
            <a:off x="6634163" y="4438650"/>
            <a:ext cx="2474912" cy="1600200"/>
          </a:xfrm>
          <a:prstGeom prst="rect">
            <a:avLst/>
          </a:prstGeom>
          <a:noFill/>
          <a:ln w="9525">
            <a:noFill/>
            <a:miter lim="800000"/>
            <a:headEnd/>
            <a:tailEnd/>
          </a:ln>
        </p:spPr>
        <p:txBody>
          <a:bodyPr>
            <a:spAutoFit/>
          </a:bodyPr>
          <a:lstStyle/>
          <a:p>
            <a:pPr>
              <a:spcBef>
                <a:spcPct val="50000"/>
              </a:spcBef>
              <a:defRPr/>
            </a:pPr>
            <a:r>
              <a:rPr lang="es-ES_tradnl" sz="2800" b="0" dirty="0">
                <a:latin typeface="+mj-lt"/>
              </a:rPr>
              <a:t>Tipo A: n-1 </a:t>
            </a:r>
          </a:p>
          <a:p>
            <a:pPr>
              <a:defRPr/>
            </a:pPr>
            <a:r>
              <a:rPr lang="es-ES_tradnl" sz="2800" b="0" dirty="0">
                <a:latin typeface="+mj-lt"/>
              </a:rPr>
              <a:t>(o equivalente)</a:t>
            </a:r>
          </a:p>
          <a:p>
            <a:pPr>
              <a:spcBef>
                <a:spcPct val="50000"/>
              </a:spcBef>
              <a:defRPr/>
            </a:pPr>
            <a:r>
              <a:rPr lang="es-ES_tradnl" sz="2800" b="0" dirty="0">
                <a:latin typeface="+mj-lt"/>
              </a:rPr>
              <a:t>Tipo B: </a:t>
            </a:r>
            <a:r>
              <a:rPr lang="es-ES" sz="2800" b="0" dirty="0">
                <a:latin typeface="+mj-lt"/>
              </a:rPr>
              <a:t>∞</a:t>
            </a:r>
          </a:p>
        </p:txBody>
      </p:sp>
      <p:sp>
        <p:nvSpPr>
          <p:cNvPr id="194568" name="Text Box 8"/>
          <p:cNvSpPr txBox="1">
            <a:spLocks noChangeArrowheads="1"/>
          </p:cNvSpPr>
          <p:nvPr/>
        </p:nvSpPr>
        <p:spPr bwMode="auto">
          <a:xfrm>
            <a:off x="117475" y="3759200"/>
            <a:ext cx="1646238" cy="523875"/>
          </a:xfrm>
          <a:prstGeom prst="rect">
            <a:avLst/>
          </a:prstGeom>
          <a:noFill/>
          <a:ln w="9525">
            <a:noFill/>
            <a:miter lim="800000"/>
            <a:headEnd/>
            <a:tailEnd/>
          </a:ln>
          <a:effectLst/>
        </p:spPr>
        <p:txBody>
          <a:bodyPr>
            <a:spAutoFit/>
          </a:bodyPr>
          <a:lstStyle/>
          <a:p>
            <a:pPr>
              <a:spcBef>
                <a:spcPct val="50000"/>
              </a:spcBef>
              <a:defRPr/>
            </a:pPr>
            <a:r>
              <a:rPr lang="es-ES_tradnl" sz="2800" b="0" dirty="0">
                <a:latin typeface="+mn-lt"/>
                <a:cs typeface="Arial" charset="0"/>
              </a:rPr>
              <a:t>Donde:</a:t>
            </a:r>
            <a:endParaRPr lang="es-ES" sz="2800" b="0" dirty="0">
              <a:latin typeface="+mn-lt"/>
              <a:cs typeface="Arial" charset="0"/>
            </a:endParaRPr>
          </a:p>
        </p:txBody>
      </p:sp>
      <p:sp>
        <p:nvSpPr>
          <p:cNvPr id="11" name="Rectangle 2"/>
          <p:cNvSpPr txBox="1">
            <a:spLocks noChangeArrowheads="1"/>
          </p:cNvSpPr>
          <p:nvPr/>
        </p:nvSpPr>
        <p:spPr>
          <a:xfrm>
            <a:off x="539750" y="260350"/>
            <a:ext cx="8280400" cy="1584325"/>
          </a:xfrm>
          <a:prstGeom prst="rect">
            <a:avLst/>
          </a:prstGeom>
        </p:spPr>
        <p:txBody>
          <a:bodyPr>
            <a:normAutofit fontScale="97500"/>
          </a:bodyPr>
          <a:lstStyle/>
          <a:p>
            <a:pPr algn="ctr" fontAlgn="auto">
              <a:spcAft>
                <a:spcPts val="0"/>
              </a:spcAft>
              <a:defRPr/>
            </a:pPr>
            <a:r>
              <a:rPr lang="es-ES" sz="4400" dirty="0">
                <a:effectLst>
                  <a:outerShdw blurRad="38100" dist="38100" dir="2700000" algn="tl">
                    <a:srgbClr val="000000">
                      <a:alpha val="43137"/>
                    </a:srgbClr>
                  </a:outerShdw>
                </a:effectLst>
                <a:latin typeface="+mj-lt"/>
              </a:rPr>
              <a:t>PASO 3: EXPANDIR</a:t>
            </a:r>
            <a:endParaRPr lang="es-ES" sz="4800" dirty="0">
              <a:effectLst>
                <a:outerShdw blurRad="38100" dist="38100" dir="2700000" algn="tl">
                  <a:srgbClr val="000000">
                    <a:alpha val="43137"/>
                  </a:srgbClr>
                </a:outerShdw>
              </a:effectLst>
              <a:latin typeface="+mj-lt"/>
            </a:endParaRPr>
          </a:p>
        </p:txBody>
      </p:sp>
      <p:graphicFrame>
        <p:nvGraphicFramePr>
          <p:cNvPr id="30722" name="Object 11"/>
          <p:cNvGraphicFramePr>
            <a:graphicFrameLocks noChangeAspect="1"/>
          </p:cNvGraphicFramePr>
          <p:nvPr>
            <p:extLst>
              <p:ext uri="{D42A27DB-BD31-4B8C-83A1-F6EECF244321}">
                <p14:modId xmlns:p14="http://schemas.microsoft.com/office/powerpoint/2010/main" val="2034136032"/>
              </p:ext>
            </p:extLst>
          </p:nvPr>
        </p:nvGraphicFramePr>
        <p:xfrm>
          <a:off x="1619672" y="3315494"/>
          <a:ext cx="2693987" cy="2100262"/>
        </p:xfrm>
        <a:graphic>
          <a:graphicData uri="http://schemas.openxmlformats.org/presentationml/2006/ole">
            <mc:AlternateContent xmlns:mc="http://schemas.openxmlformats.org/markup-compatibility/2006">
              <mc:Choice xmlns:v="urn:schemas-microsoft-com:vml" Requires="v">
                <p:oleObj spid="_x0000_s23560" name="Ecuación" r:id="rId4" imgW="863280" imgH="672840" progId="Equation.3">
                  <p:embed/>
                </p:oleObj>
              </mc:Choice>
              <mc:Fallback>
                <p:oleObj name="Ecuación" r:id="rId4" imgW="863280" imgH="6728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9672" y="3315494"/>
                        <a:ext cx="2693987" cy="2100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23" name="Object 12"/>
          <p:cNvGraphicFramePr>
            <a:graphicFrameLocks noChangeAspect="1"/>
          </p:cNvGraphicFramePr>
          <p:nvPr>
            <p:extLst>
              <p:ext uri="{D42A27DB-BD31-4B8C-83A1-F6EECF244321}">
                <p14:modId xmlns:p14="http://schemas.microsoft.com/office/powerpoint/2010/main" val="3833470697"/>
              </p:ext>
            </p:extLst>
          </p:nvPr>
        </p:nvGraphicFramePr>
        <p:xfrm>
          <a:off x="1807368" y="2708920"/>
          <a:ext cx="5745163" cy="717550"/>
        </p:xfrm>
        <a:graphic>
          <a:graphicData uri="http://schemas.openxmlformats.org/presentationml/2006/ole">
            <mc:AlternateContent xmlns:mc="http://schemas.openxmlformats.org/markup-compatibility/2006">
              <mc:Choice xmlns:v="urn:schemas-microsoft-com:vml" Requires="v">
                <p:oleObj spid="_x0000_s23561" name="Ecuación" r:id="rId6" imgW="1828800" imgH="228600" progId="Equation.3">
                  <p:embed/>
                </p:oleObj>
              </mc:Choice>
              <mc:Fallback>
                <p:oleObj name="Ecuación" r:id="rId6" imgW="1828800" imgH="2286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07368" y="2708920"/>
                        <a:ext cx="5745163" cy="717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24" name="Object 13"/>
          <p:cNvGraphicFramePr>
            <a:graphicFrameLocks noChangeAspect="1"/>
          </p:cNvGraphicFramePr>
          <p:nvPr/>
        </p:nvGraphicFramePr>
        <p:xfrm>
          <a:off x="5626100" y="4725988"/>
          <a:ext cx="742950" cy="842962"/>
        </p:xfrm>
        <a:graphic>
          <a:graphicData uri="http://schemas.openxmlformats.org/presentationml/2006/ole">
            <mc:AlternateContent xmlns:mc="http://schemas.openxmlformats.org/markup-compatibility/2006">
              <mc:Choice xmlns:v="urn:schemas-microsoft-com:vml" Requires="v">
                <p:oleObj spid="_x0000_s23562" name="Ecuación" r:id="rId8" imgW="190440" imgH="215640" progId="Equation.3">
                  <p:embed/>
                </p:oleObj>
              </mc:Choice>
              <mc:Fallback>
                <p:oleObj name="Ecuación" r:id="rId8" imgW="190440" imgH="21564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626100" y="4725988"/>
                        <a:ext cx="742950" cy="842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14 Abrir llave"/>
          <p:cNvSpPr/>
          <p:nvPr/>
        </p:nvSpPr>
        <p:spPr>
          <a:xfrm>
            <a:off x="6442075" y="4365625"/>
            <a:ext cx="287338" cy="1584325"/>
          </a:xfrm>
          <a:prstGeom prst="leftBrace">
            <a:avLst/>
          </a:prstGeom>
          <a:ln w="34925">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PA"/>
          </a:p>
        </p:txBody>
      </p:sp>
      <p:sp>
        <p:nvSpPr>
          <p:cNvPr id="12" name="Rectangle 2"/>
          <p:cNvSpPr>
            <a:spLocks noChangeArrowheads="1"/>
          </p:cNvSpPr>
          <p:nvPr/>
        </p:nvSpPr>
        <p:spPr bwMode="auto">
          <a:xfrm>
            <a:off x="242292" y="5466064"/>
            <a:ext cx="5759450" cy="585787"/>
          </a:xfrm>
          <a:prstGeom prst="rect">
            <a:avLst/>
          </a:prstGeom>
          <a:noFill/>
          <a:ln w="9525">
            <a:noFill/>
            <a:miter lim="800000"/>
            <a:headEnd/>
            <a:tailEnd/>
          </a:ln>
          <a:effectLst/>
        </p:spPr>
        <p:txBody>
          <a:bodyPr lIns="92075" tIns="46038" rIns="92075" bIns="46038">
            <a:spAutoFit/>
          </a:bodyPr>
          <a:lstStyle/>
          <a:p>
            <a:pPr algn="ctr">
              <a:buClr>
                <a:srgbClr val="3333CC"/>
              </a:buClr>
              <a:buSzPct val="125000"/>
              <a:buFont typeface="Wingdings" pitchFamily="2" charset="2"/>
              <a:buNone/>
              <a:tabLst>
                <a:tab pos="190500" algn="l"/>
              </a:tabLst>
              <a:defRPr/>
            </a:pPr>
            <a:r>
              <a:rPr lang="es-ES_tradnl" sz="3200" dirty="0">
                <a:solidFill>
                  <a:srgbClr val="000000"/>
                </a:solidFill>
                <a:latin typeface="+mn-lt"/>
                <a:cs typeface="Arial" charset="0"/>
              </a:rPr>
              <a:t>Fórmula de </a:t>
            </a:r>
            <a:r>
              <a:rPr lang="es-ES_tradnl" sz="3200" dirty="0" err="1">
                <a:solidFill>
                  <a:srgbClr val="000000"/>
                </a:solidFill>
                <a:latin typeface="+mn-lt"/>
                <a:cs typeface="Arial" charset="0"/>
              </a:rPr>
              <a:t>Welch-Satterthwaite</a:t>
            </a:r>
            <a:endParaRPr lang="es-ES_tradnl" sz="3200" dirty="0">
              <a:solidFill>
                <a:srgbClr val="000000"/>
              </a:solidFill>
              <a:latin typeface="+mn-lt"/>
              <a:cs typeface="Arial" charset="0"/>
            </a:endParaRPr>
          </a:p>
        </p:txBody>
      </p:sp>
    </p:spTree>
    <p:extLst>
      <p:ext uri="{BB962C8B-B14F-4D97-AF65-F5344CB8AC3E}">
        <p14:creationId xmlns:p14="http://schemas.microsoft.com/office/powerpoint/2010/main" val="208109562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3"/>
          <p:cNvSpPr txBox="1">
            <a:spLocks noChangeArrowheads="1"/>
          </p:cNvSpPr>
          <p:nvPr/>
        </p:nvSpPr>
        <p:spPr bwMode="gray">
          <a:xfrm>
            <a:off x="457200" y="2103438"/>
            <a:ext cx="8229600" cy="4133850"/>
          </a:xfrm>
          <a:prstGeom prst="rect">
            <a:avLst/>
          </a:prstGeom>
          <a:noFill/>
          <a:ln w="9525">
            <a:noFill/>
            <a:miter lim="800000"/>
            <a:headEnd/>
            <a:tailEnd/>
          </a:ln>
        </p:spPr>
        <p:txBody>
          <a:bodyPr/>
          <a:lstStyle/>
          <a:p>
            <a:pPr marL="342900" indent="-342900" algn="ctr">
              <a:spcBef>
                <a:spcPct val="20000"/>
              </a:spcBef>
            </a:pPr>
            <a:r>
              <a:rPr lang="es-PA" sz="2800" dirty="0"/>
              <a:t>Serie JCGM </a:t>
            </a:r>
            <a:r>
              <a:rPr lang="es-ES_tradnl" sz="2800" dirty="0"/>
              <a:t>100:2008</a:t>
            </a:r>
            <a:r>
              <a:rPr lang="es-PA" sz="2800" dirty="0"/>
              <a:t> </a:t>
            </a:r>
          </a:p>
          <a:p>
            <a:pPr marL="342900" indent="-342900" algn="ctr">
              <a:spcBef>
                <a:spcPct val="20000"/>
              </a:spcBef>
            </a:pPr>
            <a:r>
              <a:rPr lang="es-PA" sz="2800" dirty="0"/>
              <a:t>Evaluación de los datos de medida</a:t>
            </a:r>
          </a:p>
          <a:p>
            <a:pPr marL="342900" indent="-342900" algn="ctr">
              <a:spcBef>
                <a:spcPct val="20000"/>
              </a:spcBef>
            </a:pPr>
            <a:r>
              <a:rPr lang="es-PA" sz="2800" dirty="0"/>
              <a:t>“Guía para la expresión de la incertidumbre de medida”</a:t>
            </a:r>
          </a:p>
        </p:txBody>
      </p:sp>
      <p:sp>
        <p:nvSpPr>
          <p:cNvPr id="8"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LA GUM</a:t>
            </a:r>
          </a:p>
        </p:txBody>
      </p:sp>
      <p:pic>
        <p:nvPicPr>
          <p:cNvPr id="183301" name="Picture 9"/>
          <p:cNvPicPr>
            <a:picLocks noChangeAspect="1" noChangeArrowheads="1"/>
          </p:cNvPicPr>
          <p:nvPr/>
        </p:nvPicPr>
        <p:blipFill>
          <a:blip r:embed="rId2" cstate="print"/>
          <a:srcRect/>
          <a:stretch>
            <a:fillRect/>
          </a:stretch>
        </p:blipFill>
        <p:spPr bwMode="auto">
          <a:xfrm>
            <a:off x="6057900" y="3859213"/>
            <a:ext cx="2978150" cy="2998787"/>
          </a:xfrm>
          <a:prstGeom prst="rect">
            <a:avLst/>
          </a:prstGeom>
          <a:noFill/>
          <a:ln w="9525">
            <a:noFill/>
            <a:miter lim="800000"/>
            <a:headEnd/>
            <a:tailEnd/>
          </a:ln>
        </p:spPr>
      </p:pic>
      <p:sp>
        <p:nvSpPr>
          <p:cNvPr id="183302" name="Rectangle 3"/>
          <p:cNvSpPr txBox="1">
            <a:spLocks noChangeArrowheads="1"/>
          </p:cNvSpPr>
          <p:nvPr/>
        </p:nvSpPr>
        <p:spPr bwMode="gray">
          <a:xfrm>
            <a:off x="0" y="4365625"/>
            <a:ext cx="6227763" cy="2376488"/>
          </a:xfrm>
          <a:prstGeom prst="rect">
            <a:avLst/>
          </a:prstGeom>
          <a:noFill/>
          <a:ln w="9525">
            <a:noFill/>
            <a:miter lim="800000"/>
            <a:headEnd/>
            <a:tailEnd/>
          </a:ln>
        </p:spPr>
        <p:txBody>
          <a:bodyPr/>
          <a:lstStyle/>
          <a:p>
            <a:pPr marL="342900" indent="-342900">
              <a:spcBef>
                <a:spcPct val="20000"/>
              </a:spcBef>
              <a:buFont typeface="Arial" pitchFamily="34" charset="0"/>
              <a:buChar char="•"/>
            </a:pPr>
            <a:r>
              <a:rPr lang="es-PA" sz="2800" b="0"/>
              <a:t>Se le conoce popularmente como GUM por “</a:t>
            </a:r>
            <a:r>
              <a:rPr lang="en-US" sz="2800" b="0"/>
              <a:t>Guide for the Uncertainty Measurement</a:t>
            </a:r>
            <a:r>
              <a:rPr lang="es-PA" sz="2800" b="0"/>
              <a:t>”.</a:t>
            </a:r>
          </a:p>
          <a:p>
            <a:pPr marL="342900" indent="-342900">
              <a:spcBef>
                <a:spcPct val="20000"/>
              </a:spcBef>
              <a:buFont typeface="Arial" pitchFamily="34" charset="0"/>
              <a:buChar char="•"/>
            </a:pPr>
            <a:r>
              <a:rPr lang="es-PA" sz="2800" b="0"/>
              <a:t>También toma el sentido GUM =&gt; Goma de mascar =&gt; Enredo.</a:t>
            </a:r>
          </a:p>
        </p:txBody>
      </p:sp>
    </p:spTree>
    <p:extLst>
      <p:ext uri="{BB962C8B-B14F-4D97-AF65-F5344CB8AC3E}">
        <p14:creationId xmlns:p14="http://schemas.microsoft.com/office/powerpoint/2010/main" val="41753592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ChangeArrowheads="1"/>
          </p:cNvSpPr>
          <p:nvPr/>
        </p:nvSpPr>
        <p:spPr bwMode="auto">
          <a:xfrm>
            <a:off x="251520" y="1628800"/>
            <a:ext cx="8739188" cy="1385887"/>
          </a:xfrm>
          <a:prstGeom prst="rect">
            <a:avLst/>
          </a:prstGeom>
          <a:noFill/>
          <a:ln w="9525">
            <a:noFill/>
            <a:miter lim="800000"/>
            <a:headEnd/>
            <a:tailEnd/>
          </a:ln>
          <a:effectLst/>
        </p:spPr>
        <p:txBody>
          <a:bodyPr lIns="92075" tIns="46038" rIns="92075" bIns="46038">
            <a:spAutoFit/>
          </a:bodyPr>
          <a:lstStyle/>
          <a:p>
            <a:pPr>
              <a:buClr>
                <a:srgbClr val="3333CC"/>
              </a:buClr>
              <a:buSzPct val="125000"/>
              <a:buFont typeface="Wingdings" pitchFamily="2" charset="2"/>
              <a:buNone/>
              <a:tabLst>
                <a:tab pos="190500" algn="l"/>
              </a:tabLst>
              <a:defRPr/>
            </a:pPr>
            <a:r>
              <a:rPr lang="es-ES_tradnl" sz="2800" i="1" dirty="0">
                <a:solidFill>
                  <a:srgbClr val="000000"/>
                </a:solidFill>
                <a:effectLst>
                  <a:outerShdw blurRad="38100" dist="38100" dir="2700000" algn="tl">
                    <a:srgbClr val="000000">
                      <a:alpha val="43137"/>
                    </a:srgbClr>
                  </a:outerShdw>
                </a:effectLst>
                <a:latin typeface="+mj-lt"/>
                <a:cs typeface="Arial" charset="0"/>
              </a:rPr>
              <a:t>Ejemplo: </a:t>
            </a:r>
            <a:r>
              <a:rPr lang="es-ES_tradnl" sz="2800" b="0" dirty="0">
                <a:solidFill>
                  <a:srgbClr val="000000"/>
                </a:solidFill>
                <a:latin typeface="+mj-lt"/>
                <a:cs typeface="Arial" charset="0"/>
              </a:rPr>
              <a:t>Si tenemos dos componentes de incertidumbre:</a:t>
            </a:r>
          </a:p>
          <a:p>
            <a:pPr>
              <a:buSzPct val="125000"/>
              <a:buFont typeface="Arial" pitchFamily="34" charset="0"/>
              <a:buChar char="•"/>
              <a:tabLst>
                <a:tab pos="190500" algn="l"/>
              </a:tabLst>
              <a:defRPr/>
            </a:pPr>
            <a:r>
              <a:rPr lang="es-ES_tradnl" sz="2800" b="0" dirty="0">
                <a:solidFill>
                  <a:srgbClr val="000000"/>
                </a:solidFill>
                <a:latin typeface="+mj-lt"/>
                <a:cs typeface="Arial" charset="0"/>
              </a:rPr>
              <a:t> </a:t>
            </a:r>
            <a:r>
              <a:rPr lang="es-ES_tradnl" sz="2800" b="0" dirty="0" smtClean="0">
                <a:solidFill>
                  <a:srgbClr val="000000"/>
                </a:solidFill>
                <a:latin typeface="+mj-lt"/>
                <a:cs typeface="Arial" charset="0"/>
              </a:rPr>
              <a:t>  </a:t>
            </a:r>
            <a:r>
              <a:rPr lang="es-ES_tradnl" sz="2800" b="0" dirty="0" err="1" smtClean="0">
                <a:solidFill>
                  <a:srgbClr val="000000"/>
                </a:solidFill>
                <a:latin typeface="+mj-lt"/>
                <a:cs typeface="Arial" charset="0"/>
              </a:rPr>
              <a:t>u</a:t>
            </a:r>
            <a:r>
              <a:rPr lang="es-ES_tradnl" sz="2800" b="0" baseline="-25000" dirty="0" err="1" smtClean="0">
                <a:solidFill>
                  <a:srgbClr val="000000"/>
                </a:solidFill>
                <a:latin typeface="+mj-lt"/>
                <a:cs typeface="Arial" charset="0"/>
              </a:rPr>
              <a:t>A</a:t>
            </a:r>
            <a:r>
              <a:rPr lang="es-ES_tradnl" sz="2800" b="0" baseline="-25000" dirty="0" smtClean="0">
                <a:solidFill>
                  <a:srgbClr val="000000"/>
                </a:solidFill>
                <a:latin typeface="+mj-lt"/>
                <a:cs typeface="Arial" charset="0"/>
              </a:rPr>
              <a:t> </a:t>
            </a:r>
            <a:r>
              <a:rPr lang="es-ES_tradnl" sz="2800" b="0" dirty="0" smtClean="0">
                <a:solidFill>
                  <a:srgbClr val="000000"/>
                </a:solidFill>
                <a:latin typeface="+mj-lt"/>
                <a:cs typeface="Arial" charset="0"/>
              </a:rPr>
              <a:t>= </a:t>
            </a:r>
            <a:r>
              <a:rPr lang="es-ES_tradnl" sz="2800" b="0" dirty="0">
                <a:solidFill>
                  <a:srgbClr val="000000"/>
                </a:solidFill>
                <a:latin typeface="+mj-lt"/>
                <a:cs typeface="Arial" charset="0"/>
              </a:rPr>
              <a:t>0,5  con  n-1 = 9 </a:t>
            </a:r>
            <a:r>
              <a:rPr lang="es-ES_tradnl" sz="2800" b="0" dirty="0" err="1">
                <a:solidFill>
                  <a:srgbClr val="000000"/>
                </a:solidFill>
                <a:latin typeface="+mj-lt"/>
                <a:cs typeface="Arial" charset="0"/>
              </a:rPr>
              <a:t>g.l.</a:t>
            </a:r>
            <a:endParaRPr lang="es-ES_tradnl" sz="2800" b="0" dirty="0">
              <a:solidFill>
                <a:srgbClr val="000000"/>
              </a:solidFill>
              <a:latin typeface="+mj-lt"/>
              <a:cs typeface="Arial" charset="0"/>
            </a:endParaRPr>
          </a:p>
          <a:p>
            <a:pPr>
              <a:buSzPct val="125000"/>
              <a:buFont typeface="Arial" pitchFamily="34" charset="0"/>
              <a:buChar char="•"/>
              <a:tabLst>
                <a:tab pos="190500" algn="l"/>
              </a:tabLst>
              <a:defRPr/>
            </a:pPr>
            <a:r>
              <a:rPr lang="es-ES_tradnl" sz="2800" b="0" dirty="0">
                <a:solidFill>
                  <a:srgbClr val="000000"/>
                </a:solidFill>
                <a:latin typeface="+mj-lt"/>
                <a:cs typeface="Arial" charset="0"/>
              </a:rPr>
              <a:t> </a:t>
            </a:r>
            <a:r>
              <a:rPr lang="es-ES_tradnl" sz="2800" b="0" dirty="0" smtClean="0">
                <a:solidFill>
                  <a:srgbClr val="000000"/>
                </a:solidFill>
                <a:latin typeface="+mj-lt"/>
                <a:cs typeface="Arial" charset="0"/>
              </a:rPr>
              <a:t>  </a:t>
            </a:r>
            <a:r>
              <a:rPr lang="es-ES_tradnl" sz="2800" b="0" dirty="0" err="1" smtClean="0">
                <a:solidFill>
                  <a:srgbClr val="000000"/>
                </a:solidFill>
                <a:latin typeface="+mj-lt"/>
                <a:cs typeface="Arial" charset="0"/>
              </a:rPr>
              <a:t>u</a:t>
            </a:r>
            <a:r>
              <a:rPr lang="es-ES_tradnl" sz="2800" b="0" baseline="-25000" dirty="0" err="1" smtClean="0">
                <a:solidFill>
                  <a:srgbClr val="000000"/>
                </a:solidFill>
                <a:latin typeface="+mj-lt"/>
                <a:cs typeface="Arial" charset="0"/>
              </a:rPr>
              <a:t>B</a:t>
            </a:r>
            <a:r>
              <a:rPr lang="es-ES_tradnl" sz="2800" b="0" baseline="-25000" dirty="0" smtClean="0">
                <a:solidFill>
                  <a:srgbClr val="000000"/>
                </a:solidFill>
                <a:latin typeface="+mj-lt"/>
                <a:cs typeface="Arial" charset="0"/>
              </a:rPr>
              <a:t> </a:t>
            </a:r>
            <a:r>
              <a:rPr lang="es-ES_tradnl" sz="2800" b="0" dirty="0" smtClean="0">
                <a:solidFill>
                  <a:srgbClr val="000000"/>
                </a:solidFill>
                <a:latin typeface="+mj-lt"/>
                <a:cs typeface="Arial" charset="0"/>
              </a:rPr>
              <a:t>= 0,8  </a:t>
            </a:r>
            <a:r>
              <a:rPr lang="es-ES_tradnl" sz="2800" b="0" dirty="0">
                <a:solidFill>
                  <a:srgbClr val="000000"/>
                </a:solidFill>
                <a:latin typeface="+mj-lt"/>
                <a:cs typeface="Arial" charset="0"/>
              </a:rPr>
              <a:t>con </a:t>
            </a:r>
            <a:r>
              <a:rPr lang="es-ES" sz="2800" b="0" dirty="0">
                <a:latin typeface="+mj-lt"/>
              </a:rPr>
              <a:t>∞ </a:t>
            </a:r>
            <a:r>
              <a:rPr lang="es-ES_tradnl" sz="2800" b="0" dirty="0" err="1">
                <a:solidFill>
                  <a:srgbClr val="000000"/>
                </a:solidFill>
                <a:latin typeface="+mj-lt"/>
                <a:cs typeface="Arial" charset="0"/>
              </a:rPr>
              <a:t>g.l.</a:t>
            </a:r>
            <a:endParaRPr lang="es-ES_tradnl" sz="2800" dirty="0">
              <a:solidFill>
                <a:srgbClr val="000000"/>
              </a:solidFill>
              <a:latin typeface="+mn-lt"/>
              <a:cs typeface="Arial" charset="0"/>
            </a:endParaRPr>
          </a:p>
        </p:txBody>
      </p:sp>
      <p:sp>
        <p:nvSpPr>
          <p:cNvPr id="6" name="Rectangle 2"/>
          <p:cNvSpPr txBox="1">
            <a:spLocks noChangeArrowheads="1"/>
          </p:cNvSpPr>
          <p:nvPr/>
        </p:nvSpPr>
        <p:spPr>
          <a:xfrm>
            <a:off x="539750" y="260350"/>
            <a:ext cx="8280400" cy="1584325"/>
          </a:xfrm>
          <a:prstGeom prst="rect">
            <a:avLst/>
          </a:prstGeom>
        </p:spPr>
        <p:txBody>
          <a:bodyPr>
            <a:normAutofit fontScale="97500"/>
          </a:bodyPr>
          <a:lstStyle/>
          <a:p>
            <a:pPr algn="ctr" fontAlgn="auto">
              <a:spcAft>
                <a:spcPts val="0"/>
              </a:spcAft>
              <a:defRPr/>
            </a:pPr>
            <a:r>
              <a:rPr lang="es-ES" sz="4400" dirty="0">
                <a:effectLst>
                  <a:outerShdw blurRad="38100" dist="38100" dir="2700000" algn="tl">
                    <a:srgbClr val="000000">
                      <a:alpha val="43137"/>
                    </a:srgbClr>
                  </a:outerShdw>
                </a:effectLst>
                <a:latin typeface="+mj-lt"/>
              </a:rPr>
              <a:t>PASO 3: EXPANDIR</a:t>
            </a:r>
            <a:endParaRPr lang="es-ES" sz="4800" dirty="0">
              <a:effectLst>
                <a:outerShdw blurRad="38100" dist="38100" dir="2700000" algn="tl">
                  <a:srgbClr val="000000">
                    <a:alpha val="43137"/>
                  </a:srgbClr>
                </a:outerShdw>
              </a:effectLst>
              <a:latin typeface="+mj-lt"/>
            </a:endParaRPr>
          </a:p>
        </p:txBody>
      </p:sp>
      <p:graphicFrame>
        <p:nvGraphicFramePr>
          <p:cNvPr id="31746" name="Object 6"/>
          <p:cNvGraphicFramePr>
            <a:graphicFrameLocks noChangeAspect="1"/>
          </p:cNvGraphicFramePr>
          <p:nvPr/>
        </p:nvGraphicFramePr>
        <p:xfrm>
          <a:off x="2555776" y="3429000"/>
          <a:ext cx="4103687" cy="1908175"/>
        </p:xfrm>
        <a:graphic>
          <a:graphicData uri="http://schemas.openxmlformats.org/presentationml/2006/ole">
            <mc:AlternateContent xmlns:mc="http://schemas.openxmlformats.org/markup-compatibility/2006">
              <mc:Choice xmlns:v="urn:schemas-microsoft-com:vml" Requires="v">
                <p:oleObj spid="_x0000_s24580" name="Ecuación" r:id="rId4" imgW="1091880" imgH="507960" progId="Equation.3">
                  <p:embed/>
                </p:oleObj>
              </mc:Choice>
              <mc:Fallback>
                <p:oleObj name="Ecuación" r:id="rId4" imgW="1091880" imgH="5079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5776" y="3429000"/>
                        <a:ext cx="4103687" cy="1908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1453818"/>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Text Box 2"/>
          <p:cNvSpPr txBox="1">
            <a:spLocks noChangeArrowheads="1"/>
          </p:cNvSpPr>
          <p:nvPr/>
        </p:nvSpPr>
        <p:spPr bwMode="auto">
          <a:xfrm>
            <a:off x="211138" y="2042120"/>
            <a:ext cx="982662" cy="523875"/>
          </a:xfrm>
          <a:prstGeom prst="rect">
            <a:avLst/>
          </a:prstGeom>
          <a:noFill/>
          <a:ln w="9525">
            <a:noFill/>
            <a:miter lim="800000"/>
            <a:headEnd/>
            <a:tailEnd/>
          </a:ln>
          <a:effectLst/>
        </p:spPr>
        <p:txBody>
          <a:bodyPr>
            <a:spAutoFit/>
          </a:bodyPr>
          <a:lstStyle/>
          <a:p>
            <a:pPr>
              <a:spcBef>
                <a:spcPct val="50000"/>
              </a:spcBef>
              <a:defRPr/>
            </a:pPr>
            <a:r>
              <a:rPr lang="es-ES_tradnl" sz="2800" b="0" dirty="0">
                <a:latin typeface="+mn-lt"/>
                <a:cs typeface="Arial" charset="0"/>
              </a:rPr>
              <a:t>con</a:t>
            </a:r>
            <a:endParaRPr lang="es-ES" sz="2800" b="0" dirty="0">
              <a:latin typeface="+mn-lt"/>
              <a:cs typeface="Arial" charset="0"/>
            </a:endParaRPr>
          </a:p>
        </p:txBody>
      </p:sp>
      <p:sp>
        <p:nvSpPr>
          <p:cNvPr id="198660" name="Text Box 4"/>
          <p:cNvSpPr txBox="1">
            <a:spLocks noChangeArrowheads="1"/>
          </p:cNvSpPr>
          <p:nvPr/>
        </p:nvSpPr>
        <p:spPr bwMode="auto">
          <a:xfrm>
            <a:off x="6043613" y="1899245"/>
            <a:ext cx="2560637" cy="954088"/>
          </a:xfrm>
          <a:prstGeom prst="rect">
            <a:avLst/>
          </a:prstGeom>
          <a:noFill/>
          <a:ln w="9525">
            <a:noFill/>
            <a:miter lim="800000"/>
            <a:headEnd/>
            <a:tailEnd/>
          </a:ln>
          <a:effectLst/>
        </p:spPr>
        <p:txBody>
          <a:bodyPr>
            <a:spAutoFit/>
          </a:bodyPr>
          <a:lstStyle/>
          <a:p>
            <a:pPr algn="r">
              <a:defRPr/>
            </a:pPr>
            <a:r>
              <a:rPr lang="es-ES_tradnl" sz="2800" b="0" dirty="0">
                <a:latin typeface="+mn-lt"/>
                <a:cs typeface="Arial" charset="0"/>
              </a:rPr>
              <a:t>grados de</a:t>
            </a:r>
          </a:p>
          <a:p>
            <a:pPr algn="r">
              <a:defRPr/>
            </a:pPr>
            <a:r>
              <a:rPr lang="es-ES_tradnl" sz="2800" b="0" dirty="0">
                <a:latin typeface="+mn-lt"/>
                <a:cs typeface="Arial" charset="0"/>
              </a:rPr>
              <a:t> libertad</a:t>
            </a:r>
            <a:endParaRPr lang="es-ES" sz="2800" b="0" dirty="0">
              <a:latin typeface="+mn-lt"/>
              <a:cs typeface="Arial" charset="0"/>
            </a:endParaRPr>
          </a:p>
        </p:txBody>
      </p:sp>
      <p:sp>
        <p:nvSpPr>
          <p:cNvPr id="198662" name="Text Box 6"/>
          <p:cNvSpPr txBox="1">
            <a:spLocks noChangeArrowheads="1"/>
          </p:cNvSpPr>
          <p:nvPr/>
        </p:nvSpPr>
        <p:spPr bwMode="auto">
          <a:xfrm>
            <a:off x="1403350" y="4387850"/>
            <a:ext cx="2262188" cy="265113"/>
          </a:xfrm>
          <a:prstGeom prst="rect">
            <a:avLst/>
          </a:prstGeom>
          <a:noFill/>
          <a:ln w="9525">
            <a:noFill/>
            <a:miter lim="800000"/>
            <a:headEnd/>
            <a:tailEnd/>
          </a:ln>
          <a:effectLst/>
        </p:spPr>
        <p:txBody>
          <a:bodyPr>
            <a:spAutoFit/>
          </a:bodyPr>
          <a:lstStyle/>
          <a:p>
            <a:pPr>
              <a:lnSpc>
                <a:spcPct val="40000"/>
              </a:lnSpc>
              <a:spcBef>
                <a:spcPct val="50000"/>
              </a:spcBef>
              <a:defRPr/>
            </a:pPr>
            <a:r>
              <a:rPr lang="es-ES_tradnl" sz="2800" b="0" dirty="0">
                <a:latin typeface="+mn-lt"/>
                <a:cs typeface="Arial" charset="0"/>
              </a:rPr>
              <a:t>por lo tanto</a:t>
            </a:r>
            <a:endParaRPr lang="es-ES" sz="2800" b="0" dirty="0">
              <a:latin typeface="+mn-lt"/>
              <a:cs typeface="Arial" charset="0"/>
            </a:endParaRPr>
          </a:p>
        </p:txBody>
      </p:sp>
      <p:sp>
        <p:nvSpPr>
          <p:cNvPr id="198663" name="Text Box 7"/>
          <p:cNvSpPr txBox="1">
            <a:spLocks noChangeArrowheads="1"/>
          </p:cNvSpPr>
          <p:nvPr/>
        </p:nvSpPr>
        <p:spPr bwMode="auto">
          <a:xfrm>
            <a:off x="2411413" y="5876925"/>
            <a:ext cx="679450" cy="523875"/>
          </a:xfrm>
          <a:prstGeom prst="rect">
            <a:avLst/>
          </a:prstGeom>
          <a:noFill/>
          <a:ln w="9525">
            <a:noFill/>
            <a:miter lim="800000"/>
            <a:headEnd/>
            <a:tailEnd/>
          </a:ln>
          <a:effectLst/>
        </p:spPr>
        <p:txBody>
          <a:bodyPr>
            <a:spAutoFit/>
          </a:bodyPr>
          <a:lstStyle/>
          <a:p>
            <a:pPr>
              <a:spcBef>
                <a:spcPct val="50000"/>
              </a:spcBef>
              <a:defRPr/>
            </a:pPr>
            <a:r>
              <a:rPr lang="es-ES_tradnl" sz="2800" b="0" dirty="0">
                <a:latin typeface="+mn-lt"/>
                <a:cs typeface="Arial" charset="0"/>
              </a:rPr>
              <a:t>y</a:t>
            </a:r>
            <a:endParaRPr lang="es-ES" sz="2800" b="0" dirty="0">
              <a:latin typeface="+mn-lt"/>
              <a:cs typeface="Arial" charset="0"/>
            </a:endParaRPr>
          </a:p>
        </p:txBody>
      </p:sp>
      <p:graphicFrame>
        <p:nvGraphicFramePr>
          <p:cNvPr id="32770" name="Object 4"/>
          <p:cNvGraphicFramePr>
            <a:graphicFrameLocks noChangeAspect="1"/>
          </p:cNvGraphicFramePr>
          <p:nvPr/>
        </p:nvGraphicFramePr>
        <p:xfrm>
          <a:off x="912813" y="1700213"/>
          <a:ext cx="6203950" cy="1657350"/>
        </p:xfrm>
        <a:graphic>
          <a:graphicData uri="http://schemas.openxmlformats.org/presentationml/2006/ole">
            <mc:AlternateContent xmlns:mc="http://schemas.openxmlformats.org/markup-compatibility/2006">
              <mc:Choice xmlns:v="urn:schemas-microsoft-com:vml" Requires="v">
                <p:oleObj spid="_x0000_s25606" name="Ecuación" r:id="rId4" imgW="2425680" imgH="647640" progId="Equation.3">
                  <p:embed/>
                </p:oleObj>
              </mc:Choice>
              <mc:Fallback>
                <p:oleObj name="Ecuación" r:id="rId4" imgW="2425680" imgH="6476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2813" y="1700213"/>
                        <a:ext cx="6203950" cy="1657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ectangle 2"/>
          <p:cNvSpPr txBox="1">
            <a:spLocks noChangeArrowheads="1"/>
          </p:cNvSpPr>
          <p:nvPr/>
        </p:nvSpPr>
        <p:spPr>
          <a:xfrm>
            <a:off x="539750" y="260350"/>
            <a:ext cx="8280400" cy="1584325"/>
          </a:xfrm>
          <a:prstGeom prst="rect">
            <a:avLst/>
          </a:prstGeom>
        </p:spPr>
        <p:txBody>
          <a:bodyPr>
            <a:normAutofit fontScale="97500"/>
          </a:bodyPr>
          <a:lstStyle/>
          <a:p>
            <a:pPr algn="ctr" fontAlgn="auto">
              <a:spcAft>
                <a:spcPts val="0"/>
              </a:spcAft>
              <a:defRPr/>
            </a:pPr>
            <a:r>
              <a:rPr lang="es-ES" sz="4400" dirty="0">
                <a:effectLst>
                  <a:outerShdw blurRad="38100" dist="38100" dir="2700000" algn="tl">
                    <a:srgbClr val="000000">
                      <a:alpha val="43137"/>
                    </a:srgbClr>
                  </a:outerShdw>
                </a:effectLst>
                <a:latin typeface="+mj-lt"/>
              </a:rPr>
              <a:t>PASO 3: EXPANDIR</a:t>
            </a:r>
            <a:endParaRPr lang="es-ES" sz="4800" dirty="0">
              <a:effectLst>
                <a:outerShdw blurRad="38100" dist="38100" dir="2700000" algn="tl">
                  <a:srgbClr val="000000">
                    <a:alpha val="43137"/>
                  </a:srgbClr>
                </a:outerShdw>
              </a:effectLst>
              <a:latin typeface="+mj-lt"/>
            </a:endParaRPr>
          </a:p>
        </p:txBody>
      </p:sp>
      <p:graphicFrame>
        <p:nvGraphicFramePr>
          <p:cNvPr id="32771" name="Object 10"/>
          <p:cNvGraphicFramePr>
            <a:graphicFrameLocks noChangeAspect="1"/>
          </p:cNvGraphicFramePr>
          <p:nvPr/>
        </p:nvGraphicFramePr>
        <p:xfrm>
          <a:off x="4183063" y="4244975"/>
          <a:ext cx="4217987" cy="2497138"/>
        </p:xfrm>
        <a:graphic>
          <a:graphicData uri="http://schemas.openxmlformats.org/presentationml/2006/ole">
            <mc:AlternateContent xmlns:mc="http://schemas.openxmlformats.org/markup-compatibility/2006">
              <mc:Choice xmlns:v="urn:schemas-microsoft-com:vml" Requires="v">
                <p:oleObj spid="_x0000_s25607" name="Ecuación" r:id="rId6" imgW="1904760" imgH="1130040" progId="Equation.3">
                  <p:embed/>
                </p:oleObj>
              </mc:Choice>
              <mc:Fallback>
                <p:oleObj name="Ecuación" r:id="rId6" imgW="1904760" imgH="11300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83063" y="4244975"/>
                        <a:ext cx="4217987" cy="2497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001075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gray">
          <a:xfrm>
            <a:off x="468313" y="2276475"/>
            <a:ext cx="8229600" cy="4321175"/>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s-PA" sz="2800" b="0" kern="0" dirty="0">
                <a:solidFill>
                  <a:schemeClr val="tx1">
                    <a:lumMod val="95000"/>
                    <a:lumOff val="5000"/>
                  </a:schemeClr>
                </a:solidFill>
                <a:latin typeface="+mn-lt"/>
                <a:cs typeface="Arial" charset="0"/>
              </a:rPr>
              <a:t>Al reportar las incertidumbres se debe recordar que al ser una estimación, no debe tener más de 2 cifras significativas.</a:t>
            </a:r>
          </a:p>
          <a:p>
            <a:pPr marL="342900" indent="-342900">
              <a:spcBef>
                <a:spcPct val="20000"/>
              </a:spcBef>
              <a:buFont typeface="Arial" pitchFamily="34" charset="0"/>
              <a:buChar char="•"/>
              <a:defRPr/>
            </a:pPr>
            <a:r>
              <a:rPr lang="es-PA" sz="2800" b="0" kern="0" dirty="0">
                <a:latin typeface="+mn-lt"/>
              </a:rPr>
              <a:t>Se debe describir claramente el método aplicado.</a:t>
            </a:r>
          </a:p>
          <a:p>
            <a:pPr marL="342900" indent="-342900">
              <a:spcBef>
                <a:spcPct val="20000"/>
              </a:spcBef>
              <a:buFont typeface="Arial" pitchFamily="34" charset="0"/>
              <a:buChar char="•"/>
              <a:defRPr/>
            </a:pPr>
            <a:r>
              <a:rPr lang="es-PA" sz="2800" b="0" kern="0" dirty="0">
                <a:latin typeface="+mn-lt"/>
              </a:rPr>
              <a:t>Hay que expresar todas las constantes y correcciones empleadas.</a:t>
            </a:r>
          </a:p>
          <a:p>
            <a:pPr marL="342900" indent="-342900">
              <a:spcBef>
                <a:spcPct val="20000"/>
              </a:spcBef>
              <a:buFont typeface="Arial" pitchFamily="34" charset="0"/>
              <a:buChar char="•"/>
              <a:defRPr/>
            </a:pPr>
            <a:r>
              <a:rPr lang="es-PA" sz="2800" b="0" kern="0" dirty="0">
                <a:latin typeface="+mn-lt"/>
              </a:rPr>
              <a:t>Siempre indicar el intervalo de confianza (k=2, 95%, 2 S, etc.) para la medición o el rango de mediciones.</a:t>
            </a:r>
            <a:endParaRPr lang="es-PA" sz="2800" b="0" kern="0" dirty="0">
              <a:solidFill>
                <a:schemeClr val="tx1">
                  <a:lumMod val="95000"/>
                  <a:lumOff val="5000"/>
                </a:schemeClr>
              </a:solidFill>
              <a:latin typeface="+mn-lt"/>
              <a:cs typeface="+mn-cs"/>
            </a:endParaRPr>
          </a:p>
        </p:txBody>
      </p:sp>
      <p:sp>
        <p:nvSpPr>
          <p:cNvPr id="9" name="Rectangle 2"/>
          <p:cNvSpPr>
            <a:spLocks noGrp="1" noChangeArrowheads="1"/>
          </p:cNvSpPr>
          <p:nvPr>
            <p:ph type="title"/>
          </p:nvPr>
        </p:nvSpPr>
        <p:spPr>
          <a:xfrm>
            <a:off x="539750" y="260350"/>
            <a:ext cx="8280400" cy="1584325"/>
          </a:xfrm>
        </p:spPr>
        <p:txBody>
          <a:bodyPr rtlCol="0">
            <a:normAutofit/>
          </a:bodyPr>
          <a:lstStyle/>
          <a:p>
            <a:pPr fontAlgn="auto">
              <a:spcAft>
                <a:spcPts val="0"/>
              </a:spcAft>
              <a:defRPr/>
            </a:pPr>
            <a:r>
              <a:rPr lang="es-ES" b="1" dirty="0" smtClean="0">
                <a:effectLst>
                  <a:outerShdw blurRad="38100" dist="38100" dir="2700000" algn="tl">
                    <a:srgbClr val="000000">
                      <a:alpha val="43137"/>
                    </a:srgbClr>
                  </a:outerShdw>
                </a:effectLst>
              </a:rPr>
              <a:t>PASO 4: REPORTAR</a:t>
            </a:r>
            <a:endParaRPr lang="es-E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166447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gray">
          <a:xfrm>
            <a:off x="468313" y="2276475"/>
            <a:ext cx="8229600" cy="3888829"/>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s-PA" sz="2800" b="0" kern="0" dirty="0">
                <a:solidFill>
                  <a:schemeClr val="tx1">
                    <a:lumMod val="95000"/>
                    <a:lumOff val="5000"/>
                  </a:schemeClr>
                </a:solidFill>
                <a:latin typeface="+mn-lt"/>
                <a:cs typeface="Arial" charset="0"/>
              </a:rPr>
              <a:t>Del ejemplo anterior: U = ±1,905</a:t>
            </a:r>
          </a:p>
          <a:p>
            <a:pPr marL="342900" indent="-342900">
              <a:spcBef>
                <a:spcPct val="20000"/>
              </a:spcBef>
              <a:buFont typeface="Arial" pitchFamily="34" charset="0"/>
              <a:buChar char="•"/>
              <a:defRPr/>
            </a:pPr>
            <a:r>
              <a:rPr lang="es-PA" sz="2800" b="0" kern="0" dirty="0">
                <a:solidFill>
                  <a:schemeClr val="tx1">
                    <a:lumMod val="95000"/>
                    <a:lumOff val="5000"/>
                  </a:schemeClr>
                </a:solidFill>
                <a:latin typeface="+mn-lt"/>
                <a:cs typeface="+mn-cs"/>
              </a:rPr>
              <a:t>Hay que redondear siempre al entero superior de la ultima cifra significativa empleada: </a:t>
            </a:r>
            <a:r>
              <a:rPr lang="es-PA" sz="2800" b="0" kern="0" dirty="0">
                <a:solidFill>
                  <a:schemeClr val="tx1">
                    <a:lumMod val="95000"/>
                    <a:lumOff val="5000"/>
                  </a:schemeClr>
                </a:solidFill>
                <a:cs typeface="Arial" charset="0"/>
              </a:rPr>
              <a:t>U = ±2 </a:t>
            </a:r>
            <a:endParaRPr lang="es-PA" sz="2800" b="0" kern="0" dirty="0" smtClean="0">
              <a:solidFill>
                <a:schemeClr val="tx1">
                  <a:lumMod val="95000"/>
                  <a:lumOff val="5000"/>
                </a:schemeClr>
              </a:solidFill>
              <a:cs typeface="Arial" charset="0"/>
            </a:endParaRPr>
          </a:p>
          <a:p>
            <a:pPr marL="342900" indent="-342900">
              <a:spcBef>
                <a:spcPct val="20000"/>
              </a:spcBef>
              <a:buFont typeface="Arial" pitchFamily="34" charset="0"/>
              <a:buChar char="•"/>
              <a:defRPr/>
            </a:pPr>
            <a:r>
              <a:rPr lang="es-PA" sz="2800" b="0" kern="0" dirty="0" smtClean="0">
                <a:solidFill>
                  <a:schemeClr val="tx1">
                    <a:lumMod val="95000"/>
                    <a:lumOff val="5000"/>
                  </a:schemeClr>
                </a:solidFill>
                <a:latin typeface="+mn-lt"/>
                <a:cs typeface="Arial" charset="0"/>
              </a:rPr>
              <a:t>Es preferible redondear incrementando la incertidumbre que reduciéndola.</a:t>
            </a:r>
            <a:endParaRPr lang="es-PA" sz="2800" b="0" kern="0" dirty="0">
              <a:solidFill>
                <a:schemeClr val="tx1">
                  <a:lumMod val="95000"/>
                  <a:lumOff val="5000"/>
                </a:schemeClr>
              </a:solidFill>
              <a:latin typeface="+mn-lt"/>
              <a:cs typeface="Arial" charset="0"/>
            </a:endParaRPr>
          </a:p>
          <a:p>
            <a:pPr marL="342900" indent="-342900">
              <a:spcBef>
                <a:spcPct val="20000"/>
              </a:spcBef>
              <a:buFont typeface="Arial" pitchFamily="34" charset="0"/>
              <a:buChar char="•"/>
              <a:defRPr/>
            </a:pPr>
            <a:r>
              <a:rPr lang="es-PA" sz="2800" b="0" kern="0" dirty="0">
                <a:solidFill>
                  <a:schemeClr val="tx1">
                    <a:lumMod val="95000"/>
                    <a:lumOff val="5000"/>
                  </a:schemeClr>
                </a:solidFill>
                <a:latin typeface="+mn-lt"/>
                <a:cs typeface="Arial" charset="0"/>
              </a:rPr>
              <a:t>Tomar en cuenta, que dependiendo del método aplicado, el error no puede ser inferior a la incertidumbre asociada.</a:t>
            </a:r>
            <a:endParaRPr lang="es-PA" sz="2800" b="0" kern="0" dirty="0">
              <a:solidFill>
                <a:schemeClr val="tx1">
                  <a:lumMod val="95000"/>
                  <a:lumOff val="5000"/>
                </a:schemeClr>
              </a:solidFill>
              <a:latin typeface="+mn-lt"/>
              <a:cs typeface="+mn-cs"/>
            </a:endParaRPr>
          </a:p>
        </p:txBody>
      </p:sp>
      <p:sp>
        <p:nvSpPr>
          <p:cNvPr id="9"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PASO 4: REPORTAR</a:t>
            </a:r>
          </a:p>
        </p:txBody>
      </p:sp>
    </p:spTree>
    <p:extLst>
      <p:ext uri="{BB962C8B-B14F-4D97-AF65-F5344CB8AC3E}">
        <p14:creationId xmlns:p14="http://schemas.microsoft.com/office/powerpoint/2010/main" val="2054126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PASO 4: REPORTAR</a:t>
            </a:r>
          </a:p>
        </p:txBody>
      </p:sp>
      <p:pic>
        <p:nvPicPr>
          <p:cNvPr id="317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472572"/>
            <a:ext cx="5760640" cy="5306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69414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gray">
          <a:xfrm>
            <a:off x="468313" y="2276475"/>
            <a:ext cx="8229600" cy="4105275"/>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s-PA" sz="2800" b="0" dirty="0">
                <a:solidFill>
                  <a:schemeClr val="tx1">
                    <a:lumMod val="95000"/>
                    <a:lumOff val="5000"/>
                  </a:schemeClr>
                </a:solidFill>
                <a:latin typeface="+mn-lt"/>
                <a:cs typeface="Arial" charset="0"/>
              </a:rPr>
              <a:t>Se piensa calibrar </a:t>
            </a:r>
            <a:r>
              <a:rPr lang="es-PA" sz="2800" b="0">
                <a:solidFill>
                  <a:schemeClr val="tx1">
                    <a:lumMod val="95000"/>
                    <a:lumOff val="5000"/>
                  </a:schemeClr>
                </a:solidFill>
                <a:latin typeface="+mn-lt"/>
                <a:cs typeface="Arial" charset="0"/>
              </a:rPr>
              <a:t>un cronómetro.  </a:t>
            </a:r>
            <a:r>
              <a:rPr lang="es-PA" sz="2800" b="0" dirty="0">
                <a:solidFill>
                  <a:schemeClr val="tx1">
                    <a:lumMod val="95000"/>
                    <a:lumOff val="5000"/>
                  </a:schemeClr>
                </a:solidFill>
                <a:latin typeface="+mn-lt"/>
                <a:cs typeface="Arial" charset="0"/>
              </a:rPr>
              <a:t>Este cronómetro cuenta desde 0 segundos hasta 10 horas con 0,01 </a:t>
            </a:r>
            <a:r>
              <a:rPr lang="es-PA" sz="2800" b="0">
                <a:solidFill>
                  <a:schemeClr val="tx1">
                    <a:lumMod val="95000"/>
                    <a:lumOff val="5000"/>
                  </a:schemeClr>
                </a:solidFill>
                <a:latin typeface="+mn-lt"/>
                <a:cs typeface="Arial" charset="0"/>
              </a:rPr>
              <a:t>de resolución.</a:t>
            </a:r>
            <a:endParaRPr lang="es-PA" sz="2800" b="0" dirty="0">
              <a:solidFill>
                <a:schemeClr val="tx1">
                  <a:lumMod val="95000"/>
                  <a:lumOff val="5000"/>
                </a:schemeClr>
              </a:solidFill>
              <a:latin typeface="+mn-lt"/>
              <a:cs typeface="Arial" charset="0"/>
            </a:endParaRPr>
          </a:p>
          <a:p>
            <a:pPr marL="342900" indent="-342900">
              <a:spcBef>
                <a:spcPct val="20000"/>
              </a:spcBef>
              <a:buFont typeface="Arial" pitchFamily="34" charset="0"/>
              <a:buChar char="•"/>
              <a:defRPr/>
            </a:pPr>
            <a:r>
              <a:rPr lang="es-PA" sz="2800" b="0" kern="0" dirty="0">
                <a:solidFill>
                  <a:schemeClr val="tx1">
                    <a:lumMod val="95000"/>
                    <a:lumOff val="5000"/>
                  </a:schemeClr>
                </a:solidFill>
                <a:latin typeface="+mn-lt"/>
                <a:cs typeface="Arial" charset="0"/>
              </a:rPr>
              <a:t>La referencia es un oscilador de cuarzo de </a:t>
            </a:r>
            <a:r>
              <a:rPr lang="es-PA" sz="2800" b="0" kern="0">
                <a:solidFill>
                  <a:schemeClr val="tx1">
                    <a:lumMod val="95000"/>
                    <a:lumOff val="5000"/>
                  </a:schemeClr>
                </a:solidFill>
                <a:latin typeface="+mn-lt"/>
                <a:cs typeface="Arial" charset="0"/>
              </a:rPr>
              <a:t>laboratorio calibrado.  </a:t>
            </a:r>
            <a:r>
              <a:rPr lang="es-PA" sz="2800" b="0" kern="0" dirty="0">
                <a:solidFill>
                  <a:schemeClr val="tx1">
                    <a:lumMod val="95000"/>
                    <a:lumOff val="5000"/>
                  </a:schemeClr>
                </a:solidFill>
                <a:latin typeface="+mn-lt"/>
                <a:cs typeface="Arial" charset="0"/>
              </a:rPr>
              <a:t>El sistema de adquisición de datos es manual y emplea una tarjeta de captura de datos sincronizada a </a:t>
            </a:r>
            <a:r>
              <a:rPr lang="es-PA" sz="2800" b="0" kern="0">
                <a:solidFill>
                  <a:schemeClr val="tx1">
                    <a:lumMod val="95000"/>
                    <a:lumOff val="5000"/>
                  </a:schemeClr>
                </a:solidFill>
                <a:latin typeface="+mn-lt"/>
                <a:cs typeface="Arial" charset="0"/>
              </a:rPr>
              <a:t>la referencia.</a:t>
            </a:r>
            <a:endParaRPr lang="es-PA" sz="2800" b="0" kern="0" dirty="0">
              <a:solidFill>
                <a:schemeClr val="tx1">
                  <a:lumMod val="95000"/>
                  <a:lumOff val="5000"/>
                </a:schemeClr>
              </a:solidFill>
              <a:latin typeface="+mn-lt"/>
              <a:cs typeface="Arial" charset="0"/>
            </a:endParaRPr>
          </a:p>
          <a:p>
            <a:pPr marL="342900" indent="-342900">
              <a:spcBef>
                <a:spcPct val="20000"/>
              </a:spcBef>
              <a:buFont typeface="Arial" pitchFamily="34" charset="0"/>
              <a:buChar char="•"/>
              <a:defRPr/>
            </a:pPr>
            <a:r>
              <a:rPr lang="es-PA" sz="2800" b="0" kern="0" dirty="0">
                <a:solidFill>
                  <a:schemeClr val="tx1">
                    <a:lumMod val="95000"/>
                    <a:lumOff val="5000"/>
                  </a:schemeClr>
                </a:solidFill>
                <a:latin typeface="+mn-lt"/>
                <a:cs typeface="Arial" charset="0"/>
              </a:rPr>
              <a:t>El método de calibración es mediante comparación directa y está </a:t>
            </a:r>
            <a:r>
              <a:rPr lang="es-PA" sz="2800" b="0" kern="0">
                <a:solidFill>
                  <a:schemeClr val="tx1">
                    <a:lumMod val="95000"/>
                    <a:lumOff val="5000"/>
                  </a:schemeClr>
                </a:solidFill>
                <a:latin typeface="+mn-lt"/>
                <a:cs typeface="Arial" charset="0"/>
              </a:rPr>
              <a:t>completamente validado.</a:t>
            </a:r>
            <a:endParaRPr lang="es-PA" sz="2800" b="0" kern="0" dirty="0">
              <a:solidFill>
                <a:schemeClr val="tx1">
                  <a:lumMod val="95000"/>
                  <a:lumOff val="5000"/>
                </a:schemeClr>
              </a:solidFill>
              <a:latin typeface="+mn-lt"/>
              <a:cs typeface="+mn-cs"/>
            </a:endParaRPr>
          </a:p>
        </p:txBody>
      </p:sp>
      <p:sp>
        <p:nvSpPr>
          <p:cNvPr id="9"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ESTIMACIÓN DE LA INCERTIDUMBRE DEL RESULTADO DE LA MEDICIÓN</a:t>
            </a:r>
          </a:p>
        </p:txBody>
      </p:sp>
    </p:spTree>
    <p:extLst>
      <p:ext uri="{BB962C8B-B14F-4D97-AF65-F5344CB8AC3E}">
        <p14:creationId xmlns:p14="http://schemas.microsoft.com/office/powerpoint/2010/main" val="11959879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gray">
          <a:xfrm>
            <a:off x="468313" y="2276475"/>
            <a:ext cx="8229600" cy="3816350"/>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s-PA" sz="2800" b="0" kern="0" dirty="0">
                <a:solidFill>
                  <a:schemeClr val="tx1">
                    <a:lumMod val="95000"/>
                    <a:lumOff val="5000"/>
                  </a:schemeClr>
                </a:solidFill>
                <a:latin typeface="+mn-lt"/>
                <a:cs typeface="Arial" charset="0"/>
              </a:rPr>
              <a:t>Recordemos:</a:t>
            </a:r>
          </a:p>
          <a:p>
            <a:pPr marL="800100" lvl="1" indent="-342900">
              <a:spcBef>
                <a:spcPct val="20000"/>
              </a:spcBef>
              <a:buFont typeface="Arial" pitchFamily="34" charset="0"/>
              <a:buChar char="•"/>
              <a:defRPr/>
            </a:pPr>
            <a:r>
              <a:rPr lang="es-PA" sz="2800" b="0" kern="0" dirty="0" smtClean="0">
                <a:solidFill>
                  <a:schemeClr val="tx1">
                    <a:lumMod val="95000"/>
                    <a:lumOff val="5000"/>
                  </a:schemeClr>
                </a:solidFill>
                <a:latin typeface="+mn-lt"/>
                <a:cs typeface="Arial" charset="0"/>
              </a:rPr>
              <a:t>Primero hay que identificar </a:t>
            </a:r>
            <a:r>
              <a:rPr lang="es-PA" sz="2800" b="0" kern="0" dirty="0">
                <a:solidFill>
                  <a:schemeClr val="tx1">
                    <a:lumMod val="95000"/>
                    <a:lumOff val="5000"/>
                  </a:schemeClr>
                </a:solidFill>
                <a:latin typeface="+mn-lt"/>
                <a:cs typeface="Arial" charset="0"/>
              </a:rPr>
              <a:t>las fuentes.</a:t>
            </a:r>
          </a:p>
          <a:p>
            <a:pPr marL="800100" lvl="1" indent="-342900">
              <a:spcBef>
                <a:spcPct val="20000"/>
              </a:spcBef>
              <a:buFont typeface="Arial" pitchFamily="34" charset="0"/>
              <a:buChar char="•"/>
              <a:defRPr/>
            </a:pPr>
            <a:r>
              <a:rPr lang="es-PA" sz="2800" b="0" kern="0" dirty="0" smtClean="0">
                <a:latin typeface="+mn-lt"/>
              </a:rPr>
              <a:t>Segundo hay que cuantificar </a:t>
            </a:r>
            <a:r>
              <a:rPr lang="es-PA" sz="2800" b="0" kern="0" dirty="0">
                <a:latin typeface="+mn-lt"/>
              </a:rPr>
              <a:t>la incertidumbre de cada fuente</a:t>
            </a:r>
            <a:r>
              <a:rPr lang="es-PA" sz="2800" b="0" kern="0" dirty="0" smtClean="0">
                <a:latin typeface="+mn-lt"/>
              </a:rPr>
              <a:t>.  Si no se puede cuantificar, no se  puede analizar.</a:t>
            </a:r>
            <a:endParaRPr lang="es-PA" sz="2800" b="0" kern="0" dirty="0">
              <a:latin typeface="+mn-lt"/>
            </a:endParaRPr>
          </a:p>
          <a:p>
            <a:pPr marL="800100" lvl="1" indent="-342900">
              <a:spcBef>
                <a:spcPct val="20000"/>
              </a:spcBef>
              <a:buFont typeface="Arial" pitchFamily="34" charset="0"/>
              <a:buChar char="•"/>
              <a:defRPr/>
            </a:pPr>
            <a:r>
              <a:rPr lang="es-PA" sz="2800" b="0" kern="0" dirty="0">
                <a:latin typeface="+mn-lt"/>
              </a:rPr>
              <a:t>Tercero: Combinar las </a:t>
            </a:r>
            <a:r>
              <a:rPr lang="es-PA" sz="2800" b="0" kern="0" dirty="0" smtClean="0">
                <a:latin typeface="+mn-lt"/>
              </a:rPr>
              <a:t>incertidumbres de acuerdo a la GUM.</a:t>
            </a:r>
            <a:endParaRPr lang="es-PA" sz="2800" b="0" kern="0" dirty="0">
              <a:latin typeface="+mn-lt"/>
            </a:endParaRPr>
          </a:p>
          <a:p>
            <a:pPr marL="800100" lvl="1" indent="-342900">
              <a:spcBef>
                <a:spcPct val="20000"/>
              </a:spcBef>
              <a:buFont typeface="Arial" pitchFamily="34" charset="0"/>
              <a:buChar char="•"/>
              <a:defRPr/>
            </a:pPr>
            <a:r>
              <a:rPr lang="es-PA" sz="2800" b="0" kern="0" dirty="0" smtClean="0">
                <a:latin typeface="+mn-lt"/>
              </a:rPr>
              <a:t>Y por último se debe </a:t>
            </a:r>
            <a:r>
              <a:rPr lang="es-PA" sz="2800" b="0" kern="0" dirty="0">
                <a:latin typeface="+mn-lt"/>
              </a:rPr>
              <a:t>expresar el resultado</a:t>
            </a:r>
            <a:r>
              <a:rPr lang="es-PA" sz="2800" b="0" kern="0" dirty="0" smtClean="0">
                <a:latin typeface="+mn-lt"/>
              </a:rPr>
              <a:t>.</a:t>
            </a:r>
            <a:endParaRPr lang="es-PA" sz="2800" b="0" kern="0" dirty="0">
              <a:solidFill>
                <a:schemeClr val="tx1">
                  <a:lumMod val="95000"/>
                  <a:lumOff val="5000"/>
                </a:schemeClr>
              </a:solidFill>
              <a:latin typeface="+mn-lt"/>
              <a:cs typeface="+mn-cs"/>
            </a:endParaRPr>
          </a:p>
        </p:txBody>
      </p:sp>
      <p:sp>
        <p:nvSpPr>
          <p:cNvPr id="9"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ESTIMACIÓN DE LA INCERTIDUMBRE DEL RESULTADO DE LA MEDICIÓN</a:t>
            </a:r>
          </a:p>
        </p:txBody>
      </p:sp>
    </p:spTree>
    <p:extLst>
      <p:ext uri="{BB962C8B-B14F-4D97-AF65-F5344CB8AC3E}">
        <p14:creationId xmlns:p14="http://schemas.microsoft.com/office/powerpoint/2010/main" val="620556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gray">
          <a:xfrm>
            <a:off x="468313" y="2349500"/>
            <a:ext cx="8229600" cy="863600"/>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s-PA" sz="2800" dirty="0">
                <a:solidFill>
                  <a:schemeClr val="tx1">
                    <a:lumMod val="95000"/>
                    <a:lumOff val="5000"/>
                  </a:schemeClr>
                </a:solidFill>
                <a:latin typeface="+mn-lt"/>
                <a:cs typeface="Arial" charset="0"/>
              </a:rPr>
              <a:t>Primero: Identificar las Fuentes</a:t>
            </a:r>
          </a:p>
          <a:p>
            <a:pPr marL="800100" lvl="1" indent="-342900">
              <a:spcBef>
                <a:spcPct val="20000"/>
              </a:spcBef>
              <a:buFont typeface="Arial" pitchFamily="34" charset="0"/>
              <a:buChar char="•"/>
              <a:defRPr/>
            </a:pPr>
            <a:r>
              <a:rPr lang="es-PA" sz="2800" b="0" dirty="0">
                <a:solidFill>
                  <a:schemeClr val="tx1">
                    <a:lumMod val="95000"/>
                    <a:lumOff val="5000"/>
                  </a:schemeClr>
                </a:solidFill>
                <a:latin typeface="+mn-lt"/>
                <a:cs typeface="Arial" charset="0"/>
              </a:rPr>
              <a:t>Modelo del error de la medición:</a:t>
            </a:r>
            <a:endParaRPr lang="es-PA" sz="2800" b="0" kern="0" dirty="0">
              <a:solidFill>
                <a:schemeClr val="tx1">
                  <a:lumMod val="95000"/>
                  <a:lumOff val="5000"/>
                </a:schemeClr>
              </a:solidFill>
              <a:latin typeface="+mn-lt"/>
              <a:cs typeface="+mn-cs"/>
            </a:endParaRPr>
          </a:p>
        </p:txBody>
      </p:sp>
      <p:sp>
        <p:nvSpPr>
          <p:cNvPr id="9"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ESTIMACIÓN DE LA INCERTIDUMBRE DEL RESULTADO DE LA MEDICIÓN</a:t>
            </a:r>
          </a:p>
        </p:txBody>
      </p:sp>
      <p:graphicFrame>
        <p:nvGraphicFramePr>
          <p:cNvPr id="33794" name="Object 3"/>
          <p:cNvGraphicFramePr>
            <a:graphicFrameLocks noChangeAspect="1"/>
          </p:cNvGraphicFramePr>
          <p:nvPr/>
        </p:nvGraphicFramePr>
        <p:xfrm>
          <a:off x="2124075" y="4652963"/>
          <a:ext cx="2590800" cy="531812"/>
        </p:xfrm>
        <a:graphic>
          <a:graphicData uri="http://schemas.openxmlformats.org/presentationml/2006/ole">
            <mc:AlternateContent xmlns:mc="http://schemas.openxmlformats.org/markup-compatibility/2006">
              <mc:Choice xmlns:v="urn:schemas-microsoft-com:vml" Requires="v">
                <p:oleObj spid="_x0000_s26628" name="Ecuación" r:id="rId3" imgW="1193760" imgH="241200" progId="Equation.3">
                  <p:embed/>
                </p:oleObj>
              </mc:Choice>
              <mc:Fallback>
                <p:oleObj name="Ecuación" r:id="rId3" imgW="1193760" imgH="241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4075" y="4652963"/>
                        <a:ext cx="2590800" cy="5318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10 Cerrar llave"/>
          <p:cNvSpPr/>
          <p:nvPr/>
        </p:nvSpPr>
        <p:spPr>
          <a:xfrm rot="16200000">
            <a:off x="3312319" y="3248819"/>
            <a:ext cx="647700" cy="2160588"/>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PA"/>
          </a:p>
        </p:txBody>
      </p:sp>
      <p:sp>
        <p:nvSpPr>
          <p:cNvPr id="33799" name="11 CuadroTexto"/>
          <p:cNvSpPr txBox="1">
            <a:spLocks noChangeArrowheads="1"/>
          </p:cNvSpPr>
          <p:nvPr/>
        </p:nvSpPr>
        <p:spPr bwMode="auto">
          <a:xfrm>
            <a:off x="1979613" y="3573463"/>
            <a:ext cx="3384550" cy="368300"/>
          </a:xfrm>
          <a:prstGeom prst="rect">
            <a:avLst/>
          </a:prstGeom>
          <a:noFill/>
          <a:ln w="9525">
            <a:noFill/>
            <a:miter lim="800000"/>
            <a:headEnd/>
            <a:tailEnd/>
          </a:ln>
        </p:spPr>
        <p:txBody>
          <a:bodyPr>
            <a:spAutoFit/>
          </a:bodyPr>
          <a:lstStyle/>
          <a:p>
            <a:r>
              <a:rPr lang="es-PA"/>
              <a:t>Repetibilidad de la medición</a:t>
            </a:r>
          </a:p>
        </p:txBody>
      </p:sp>
      <p:sp>
        <p:nvSpPr>
          <p:cNvPr id="33800" name="12 CuadroTexto"/>
          <p:cNvSpPr txBox="1">
            <a:spLocks noChangeArrowheads="1"/>
          </p:cNvSpPr>
          <p:nvPr/>
        </p:nvSpPr>
        <p:spPr bwMode="auto">
          <a:xfrm>
            <a:off x="1258888" y="5661025"/>
            <a:ext cx="2160587" cy="646113"/>
          </a:xfrm>
          <a:prstGeom prst="rect">
            <a:avLst/>
          </a:prstGeom>
          <a:noFill/>
          <a:ln w="9525">
            <a:noFill/>
            <a:miter lim="800000"/>
            <a:headEnd/>
            <a:tailEnd/>
          </a:ln>
        </p:spPr>
        <p:txBody>
          <a:bodyPr>
            <a:spAutoFit/>
          </a:bodyPr>
          <a:lstStyle/>
          <a:p>
            <a:r>
              <a:rPr lang="es-PA"/>
              <a:t>Resolución del cronómetro</a:t>
            </a:r>
          </a:p>
        </p:txBody>
      </p:sp>
      <p:cxnSp>
        <p:nvCxnSpPr>
          <p:cNvPr id="15" name="14 Conector recto de flecha"/>
          <p:cNvCxnSpPr>
            <a:stCxn id="33800" idx="0"/>
          </p:cNvCxnSpPr>
          <p:nvPr/>
        </p:nvCxnSpPr>
        <p:spPr>
          <a:xfrm flipV="1">
            <a:off x="2339975" y="5157788"/>
            <a:ext cx="647700" cy="5032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802" name="15 CuadroTexto"/>
          <p:cNvSpPr txBox="1">
            <a:spLocks noChangeArrowheads="1"/>
          </p:cNvSpPr>
          <p:nvPr/>
        </p:nvSpPr>
        <p:spPr bwMode="auto">
          <a:xfrm>
            <a:off x="4787900" y="5516563"/>
            <a:ext cx="3981450" cy="923925"/>
          </a:xfrm>
          <a:prstGeom prst="rect">
            <a:avLst/>
          </a:prstGeom>
          <a:noFill/>
          <a:ln w="9525">
            <a:noFill/>
            <a:miter lim="800000"/>
            <a:headEnd/>
            <a:tailEnd/>
          </a:ln>
        </p:spPr>
        <p:txBody>
          <a:bodyPr wrap="none">
            <a:spAutoFit/>
          </a:bodyPr>
          <a:lstStyle/>
          <a:p>
            <a:r>
              <a:rPr lang="es-PA" dirty="0"/>
              <a:t>Incertidumbre de la referencia</a:t>
            </a:r>
          </a:p>
          <a:p>
            <a:r>
              <a:rPr lang="es-PA" dirty="0"/>
              <a:t>Resolución del sistema de captura</a:t>
            </a:r>
          </a:p>
          <a:p>
            <a:r>
              <a:rPr lang="es-PA" dirty="0"/>
              <a:t>Variabilidad del operador</a:t>
            </a:r>
          </a:p>
        </p:txBody>
      </p:sp>
      <p:cxnSp>
        <p:nvCxnSpPr>
          <p:cNvPr id="18" name="17 Conector recto de flecha"/>
          <p:cNvCxnSpPr/>
          <p:nvPr/>
        </p:nvCxnSpPr>
        <p:spPr>
          <a:xfrm flipH="1" flipV="1">
            <a:off x="4284663" y="5157788"/>
            <a:ext cx="574675" cy="431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72431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gray">
          <a:xfrm>
            <a:off x="468313" y="2276475"/>
            <a:ext cx="8229600" cy="3816350"/>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s-PA" sz="2800" b="0" kern="0" dirty="0">
                <a:solidFill>
                  <a:schemeClr val="tx1">
                    <a:lumMod val="95000"/>
                    <a:lumOff val="5000"/>
                  </a:schemeClr>
                </a:solidFill>
                <a:latin typeface="+mn-lt"/>
                <a:cs typeface="Arial" charset="0"/>
              </a:rPr>
              <a:t>Por parte del cronómetro: </a:t>
            </a:r>
          </a:p>
          <a:p>
            <a:pPr marL="800100" lvl="1" indent="-342900">
              <a:spcBef>
                <a:spcPct val="20000"/>
              </a:spcBef>
              <a:buFont typeface="Arial" pitchFamily="34" charset="0"/>
              <a:buChar char="•"/>
              <a:defRPr/>
            </a:pPr>
            <a:r>
              <a:rPr lang="es-PA" sz="2800" b="0" kern="0" dirty="0">
                <a:solidFill>
                  <a:schemeClr val="tx1">
                    <a:lumMod val="95000"/>
                    <a:lumOff val="5000"/>
                  </a:schemeClr>
                </a:solidFill>
                <a:latin typeface="+mn-lt"/>
                <a:cs typeface="Arial" charset="0"/>
              </a:rPr>
              <a:t>Resolución del cronómetro y la estabilidad del conteo </a:t>
            </a:r>
            <a:r>
              <a:rPr lang="es-PA" sz="2800" b="0" kern="0">
                <a:solidFill>
                  <a:schemeClr val="tx1">
                    <a:lumMod val="95000"/>
                    <a:lumOff val="5000"/>
                  </a:schemeClr>
                </a:solidFill>
                <a:latin typeface="+mn-lt"/>
                <a:cs typeface="Arial" charset="0"/>
              </a:rPr>
              <a:t>de tiempo.</a:t>
            </a:r>
            <a:endParaRPr lang="es-PA" sz="2800" b="0" kern="0" dirty="0">
              <a:solidFill>
                <a:schemeClr val="tx1">
                  <a:lumMod val="95000"/>
                  <a:lumOff val="5000"/>
                </a:schemeClr>
              </a:solidFill>
              <a:latin typeface="+mn-lt"/>
              <a:cs typeface="Arial" charset="0"/>
            </a:endParaRPr>
          </a:p>
          <a:p>
            <a:pPr marL="342900" indent="-342900">
              <a:spcBef>
                <a:spcPct val="20000"/>
              </a:spcBef>
              <a:buFont typeface="Arial" pitchFamily="34" charset="0"/>
              <a:buChar char="•"/>
              <a:defRPr/>
            </a:pPr>
            <a:r>
              <a:rPr lang="es-PA" sz="2800" b="0" kern="0" dirty="0">
                <a:solidFill>
                  <a:schemeClr val="tx1">
                    <a:lumMod val="95000"/>
                    <a:lumOff val="5000"/>
                  </a:schemeClr>
                </a:solidFill>
                <a:latin typeface="+mn-lt"/>
                <a:cs typeface="Arial" charset="0"/>
              </a:rPr>
              <a:t>Por parte del Patrón: </a:t>
            </a:r>
          </a:p>
          <a:p>
            <a:pPr marL="800100" lvl="1" indent="-342900">
              <a:spcBef>
                <a:spcPct val="20000"/>
              </a:spcBef>
              <a:buFont typeface="Arial" pitchFamily="34" charset="0"/>
              <a:buChar char="•"/>
              <a:defRPr/>
            </a:pPr>
            <a:r>
              <a:rPr lang="es-PA" sz="2800" b="0" kern="0" dirty="0">
                <a:solidFill>
                  <a:schemeClr val="tx1">
                    <a:lumMod val="95000"/>
                    <a:lumOff val="5000"/>
                  </a:schemeClr>
                </a:solidFill>
                <a:latin typeface="+mn-lt"/>
                <a:cs typeface="Arial" charset="0"/>
              </a:rPr>
              <a:t>Trazabilidad de la referencia y la resolución del sistema </a:t>
            </a:r>
            <a:r>
              <a:rPr lang="es-PA" sz="2800" b="0" kern="0">
                <a:solidFill>
                  <a:schemeClr val="tx1">
                    <a:lumMod val="95000"/>
                    <a:lumOff val="5000"/>
                  </a:schemeClr>
                </a:solidFill>
                <a:latin typeface="+mn-lt"/>
                <a:cs typeface="Arial" charset="0"/>
              </a:rPr>
              <a:t>de captura.</a:t>
            </a:r>
            <a:endParaRPr lang="es-PA" sz="2800" b="0" kern="0" dirty="0">
              <a:solidFill>
                <a:schemeClr val="tx1">
                  <a:lumMod val="95000"/>
                  <a:lumOff val="5000"/>
                </a:schemeClr>
              </a:solidFill>
              <a:latin typeface="+mn-lt"/>
              <a:cs typeface="Arial" charset="0"/>
            </a:endParaRPr>
          </a:p>
          <a:p>
            <a:pPr marL="342900" indent="-342900">
              <a:spcBef>
                <a:spcPct val="20000"/>
              </a:spcBef>
              <a:buFont typeface="Arial" pitchFamily="34" charset="0"/>
              <a:buChar char="•"/>
              <a:defRPr/>
            </a:pPr>
            <a:r>
              <a:rPr lang="es-PA" sz="2800" b="0" kern="0" dirty="0">
                <a:solidFill>
                  <a:schemeClr val="tx1">
                    <a:lumMod val="95000"/>
                    <a:lumOff val="5000"/>
                  </a:schemeClr>
                </a:solidFill>
                <a:latin typeface="+mn-lt"/>
                <a:cs typeface="Arial" charset="0"/>
              </a:rPr>
              <a:t>Por parte del Método empleado: </a:t>
            </a:r>
          </a:p>
          <a:p>
            <a:pPr marL="800100" lvl="1" indent="-342900">
              <a:spcBef>
                <a:spcPct val="20000"/>
              </a:spcBef>
              <a:buFont typeface="Arial" pitchFamily="34" charset="0"/>
              <a:buChar char="•"/>
              <a:defRPr/>
            </a:pPr>
            <a:r>
              <a:rPr lang="es-PA" sz="2800" b="0" kern="0" dirty="0">
                <a:solidFill>
                  <a:schemeClr val="tx1">
                    <a:lumMod val="95000"/>
                    <a:lumOff val="5000"/>
                  </a:schemeClr>
                </a:solidFill>
                <a:latin typeface="+mn-lt"/>
                <a:cs typeface="Arial" charset="0"/>
              </a:rPr>
              <a:t>Variabilidad del Operador </a:t>
            </a:r>
            <a:r>
              <a:rPr lang="es-PA" sz="2800" b="0" kern="0">
                <a:solidFill>
                  <a:schemeClr val="tx1">
                    <a:lumMod val="95000"/>
                    <a:lumOff val="5000"/>
                  </a:schemeClr>
                </a:solidFill>
                <a:latin typeface="+mn-lt"/>
                <a:cs typeface="Arial" charset="0"/>
              </a:rPr>
              <a:t>y repetibilidad.</a:t>
            </a:r>
            <a:endParaRPr lang="es-PA" sz="2800" b="0" kern="0" dirty="0">
              <a:solidFill>
                <a:schemeClr val="tx1">
                  <a:lumMod val="95000"/>
                  <a:lumOff val="5000"/>
                </a:schemeClr>
              </a:solidFill>
              <a:latin typeface="+mn-lt"/>
              <a:cs typeface="+mn-cs"/>
            </a:endParaRPr>
          </a:p>
        </p:txBody>
      </p:sp>
      <p:sp>
        <p:nvSpPr>
          <p:cNvPr id="9"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ESTIMACIÓN DE LA INCERTIDUMBRE DEL RESULTADO DE LA MEDICIÓN</a:t>
            </a:r>
          </a:p>
        </p:txBody>
      </p:sp>
    </p:spTree>
    <p:extLst>
      <p:ext uri="{BB962C8B-B14F-4D97-AF65-F5344CB8AC3E}">
        <p14:creationId xmlns:p14="http://schemas.microsoft.com/office/powerpoint/2010/main" val="262501695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gray">
          <a:xfrm>
            <a:off x="468313" y="2349500"/>
            <a:ext cx="8229600" cy="863600"/>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s-PA" sz="2800" dirty="0">
                <a:solidFill>
                  <a:schemeClr val="tx1">
                    <a:lumMod val="95000"/>
                    <a:lumOff val="5000"/>
                  </a:schemeClr>
                </a:solidFill>
                <a:latin typeface="+mn-lt"/>
                <a:cs typeface="Arial" charset="0"/>
              </a:rPr>
              <a:t>Segundo: </a:t>
            </a:r>
            <a:r>
              <a:rPr lang="es-PA" sz="2800" kern="0" dirty="0">
                <a:latin typeface="+mn-lt"/>
              </a:rPr>
              <a:t>Cuantificar la incertidumbre de cada fuente</a:t>
            </a:r>
            <a:endParaRPr lang="es-PA" sz="2800" dirty="0">
              <a:solidFill>
                <a:schemeClr val="tx1">
                  <a:lumMod val="95000"/>
                  <a:lumOff val="5000"/>
                </a:schemeClr>
              </a:solidFill>
              <a:latin typeface="+mn-lt"/>
              <a:cs typeface="Arial" charset="0"/>
            </a:endParaRPr>
          </a:p>
          <a:p>
            <a:pPr marL="800100" lvl="1" indent="-342900">
              <a:spcBef>
                <a:spcPct val="20000"/>
              </a:spcBef>
              <a:buFont typeface="Arial" pitchFamily="34" charset="0"/>
              <a:buChar char="•"/>
              <a:defRPr/>
            </a:pPr>
            <a:r>
              <a:rPr lang="es-PA" sz="2800" b="0" dirty="0">
                <a:solidFill>
                  <a:schemeClr val="tx1">
                    <a:lumMod val="95000"/>
                    <a:lumOff val="5000"/>
                  </a:schemeClr>
                </a:solidFill>
                <a:latin typeface="+mn-lt"/>
                <a:cs typeface="Arial" charset="0"/>
              </a:rPr>
              <a:t>Se debe establecer cual es el valor que tienen cada uno de los aportes en la variabilidad </a:t>
            </a:r>
            <a:r>
              <a:rPr lang="es-PA" sz="2800" b="0">
                <a:solidFill>
                  <a:schemeClr val="tx1">
                    <a:lumMod val="95000"/>
                    <a:lumOff val="5000"/>
                  </a:schemeClr>
                </a:solidFill>
                <a:latin typeface="+mn-lt"/>
                <a:cs typeface="Arial" charset="0"/>
              </a:rPr>
              <a:t>del sistema.  </a:t>
            </a:r>
            <a:r>
              <a:rPr lang="es-PA" sz="2800" b="0" dirty="0">
                <a:solidFill>
                  <a:schemeClr val="tx1">
                    <a:lumMod val="95000"/>
                    <a:lumOff val="5000"/>
                  </a:schemeClr>
                </a:solidFill>
                <a:latin typeface="+mn-lt"/>
                <a:cs typeface="Arial" charset="0"/>
              </a:rPr>
              <a:t>Lo que no puede medirse no se </a:t>
            </a:r>
            <a:r>
              <a:rPr lang="es-PA" sz="2800" b="0">
                <a:solidFill>
                  <a:schemeClr val="tx1">
                    <a:lumMod val="95000"/>
                    <a:lumOff val="5000"/>
                  </a:schemeClr>
                </a:solidFill>
                <a:latin typeface="+mn-lt"/>
                <a:cs typeface="Arial" charset="0"/>
              </a:rPr>
              <a:t>puede cuantizar.</a:t>
            </a:r>
            <a:endParaRPr lang="es-PA" sz="2800" b="0" dirty="0">
              <a:solidFill>
                <a:schemeClr val="tx1">
                  <a:lumMod val="95000"/>
                  <a:lumOff val="5000"/>
                </a:schemeClr>
              </a:solidFill>
              <a:latin typeface="+mn-lt"/>
              <a:cs typeface="Arial" charset="0"/>
            </a:endParaRPr>
          </a:p>
          <a:p>
            <a:pPr marL="800100" lvl="1" indent="-342900">
              <a:spcBef>
                <a:spcPct val="20000"/>
              </a:spcBef>
              <a:buFont typeface="Arial" pitchFamily="34" charset="0"/>
              <a:buChar char="•"/>
              <a:defRPr/>
            </a:pPr>
            <a:r>
              <a:rPr lang="es-PA" sz="2800" b="0" kern="0" dirty="0">
                <a:solidFill>
                  <a:schemeClr val="tx1">
                    <a:lumMod val="95000"/>
                    <a:lumOff val="5000"/>
                  </a:schemeClr>
                </a:solidFill>
                <a:latin typeface="+mn-lt"/>
                <a:cs typeface="Arial" charset="0"/>
              </a:rPr>
              <a:t>Se puede incluir variabilidades que no se pueden si se realiza un análisis completo del sistema de referencia durante un </a:t>
            </a:r>
            <a:r>
              <a:rPr lang="es-PA" sz="2800" b="0" kern="0">
                <a:solidFill>
                  <a:schemeClr val="tx1">
                    <a:lumMod val="95000"/>
                    <a:lumOff val="5000"/>
                  </a:schemeClr>
                </a:solidFill>
                <a:latin typeface="+mn-lt"/>
                <a:cs typeface="Arial" charset="0"/>
              </a:rPr>
              <a:t>tiempo prudencial.</a:t>
            </a:r>
            <a:endParaRPr lang="es-PA" sz="2800" b="0" kern="0" dirty="0">
              <a:solidFill>
                <a:schemeClr val="tx1">
                  <a:lumMod val="95000"/>
                  <a:lumOff val="5000"/>
                </a:schemeClr>
              </a:solidFill>
              <a:latin typeface="+mn-lt"/>
              <a:cs typeface="+mn-cs"/>
            </a:endParaRPr>
          </a:p>
        </p:txBody>
      </p:sp>
      <p:sp>
        <p:nvSpPr>
          <p:cNvPr id="9"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ESTIMACIÓN DE LA INCERTIDUMBRE DEL RESULTADO DE LA MEDICIÓN</a:t>
            </a:r>
          </a:p>
        </p:txBody>
      </p:sp>
    </p:spTree>
    <p:extLst>
      <p:ext uri="{BB962C8B-B14F-4D97-AF65-F5344CB8AC3E}">
        <p14:creationId xmlns:p14="http://schemas.microsoft.com/office/powerpoint/2010/main" val="20717541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3"/>
          <p:cNvSpPr txBox="1">
            <a:spLocks noChangeArrowheads="1"/>
          </p:cNvSpPr>
          <p:nvPr/>
        </p:nvSpPr>
        <p:spPr bwMode="gray">
          <a:xfrm>
            <a:off x="457200" y="2103438"/>
            <a:ext cx="8229600" cy="4133850"/>
          </a:xfrm>
          <a:prstGeom prst="rect">
            <a:avLst/>
          </a:prstGeom>
          <a:noFill/>
          <a:ln w="9525">
            <a:noFill/>
            <a:miter lim="800000"/>
            <a:headEnd/>
            <a:tailEnd/>
          </a:ln>
        </p:spPr>
        <p:txBody>
          <a:bodyPr/>
          <a:lstStyle/>
          <a:p>
            <a:pPr marL="342900" indent="-342900">
              <a:spcBef>
                <a:spcPts val="600"/>
              </a:spcBef>
              <a:spcAft>
                <a:spcPts val="600"/>
              </a:spcAft>
              <a:buFont typeface="Arial" pitchFamily="34" charset="0"/>
              <a:buChar char="•"/>
            </a:pPr>
            <a:r>
              <a:rPr lang="es-PA" sz="2400" b="0"/>
              <a:t>Basada en la Recomendación 1 del Comité International des Poids et Mesures (CIPM) de 1981.</a:t>
            </a:r>
          </a:p>
          <a:p>
            <a:pPr marL="342900" indent="-342900">
              <a:spcBef>
                <a:spcPts val="600"/>
              </a:spcBef>
              <a:spcAft>
                <a:spcPts val="600"/>
              </a:spcAft>
              <a:buFont typeface="Arial" pitchFamily="34" charset="0"/>
              <a:buChar char="•"/>
            </a:pPr>
            <a:r>
              <a:rPr lang="es-PA" sz="2400" b="0"/>
              <a:t>Da reglas generales para evaluar y expresar la incertidumbre en un amplio espectro de mediciones.</a:t>
            </a:r>
          </a:p>
          <a:p>
            <a:pPr marL="342900" indent="-342900">
              <a:spcBef>
                <a:spcPts val="600"/>
              </a:spcBef>
              <a:spcAft>
                <a:spcPts val="600"/>
              </a:spcAft>
              <a:buFont typeface="Arial" pitchFamily="34" charset="0"/>
              <a:buChar char="•"/>
            </a:pPr>
            <a:r>
              <a:rPr lang="es-PA" sz="2400" b="0"/>
              <a:t>Realizada por expertos nominados por el BIPM, la IEC, la ISO y la OILM.</a:t>
            </a:r>
          </a:p>
          <a:p>
            <a:pPr marL="342900" indent="-342900">
              <a:spcBef>
                <a:spcPts val="600"/>
              </a:spcBef>
              <a:spcAft>
                <a:spcPts val="600"/>
              </a:spcAft>
              <a:buFont typeface="Arial" pitchFamily="34" charset="0"/>
              <a:buChar char="•"/>
            </a:pPr>
            <a:r>
              <a:rPr lang="es-PA" sz="2400" b="0"/>
              <a:t>En su versión del 2008, está compuesta por 9 capítulos y 9 anexos.</a:t>
            </a:r>
          </a:p>
        </p:txBody>
      </p:sp>
      <p:sp>
        <p:nvSpPr>
          <p:cNvPr id="8"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LA GUM</a:t>
            </a:r>
          </a:p>
        </p:txBody>
      </p:sp>
    </p:spTree>
    <p:extLst>
      <p:ext uri="{BB962C8B-B14F-4D97-AF65-F5344CB8AC3E}">
        <p14:creationId xmlns:p14="http://schemas.microsoft.com/office/powerpoint/2010/main" val="16664166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gray">
          <a:xfrm>
            <a:off x="468313" y="2276475"/>
            <a:ext cx="8229600" cy="3816350"/>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s-PA" sz="2800" kern="0" dirty="0">
                <a:solidFill>
                  <a:schemeClr val="tx1">
                    <a:lumMod val="95000"/>
                    <a:lumOff val="5000"/>
                  </a:schemeClr>
                </a:solidFill>
                <a:latin typeface="+mn-lt"/>
                <a:cs typeface="Arial" charset="0"/>
              </a:rPr>
              <a:t>Por parte del cronómetro: </a:t>
            </a:r>
          </a:p>
          <a:p>
            <a:pPr marL="800100" lvl="1" indent="-342900">
              <a:spcBef>
                <a:spcPct val="20000"/>
              </a:spcBef>
              <a:buFont typeface="Arial" pitchFamily="34" charset="0"/>
              <a:buChar char="•"/>
              <a:defRPr/>
            </a:pPr>
            <a:r>
              <a:rPr lang="es-PA" sz="2800" b="0" kern="0" dirty="0">
                <a:solidFill>
                  <a:schemeClr val="tx1">
                    <a:lumMod val="95000"/>
                    <a:lumOff val="5000"/>
                  </a:schemeClr>
                </a:solidFill>
                <a:latin typeface="+mn-lt"/>
                <a:cs typeface="Arial" charset="0"/>
              </a:rPr>
              <a:t>Resolución: Capacidad mínima de registro de 0,01 s.  Su distribución es rectangular.</a:t>
            </a:r>
          </a:p>
          <a:p>
            <a:pPr marL="800100" lvl="1" indent="-342900">
              <a:spcBef>
                <a:spcPct val="20000"/>
              </a:spcBef>
              <a:buFont typeface="Arial" pitchFamily="34" charset="0"/>
              <a:buChar char="•"/>
              <a:defRPr/>
            </a:pPr>
            <a:r>
              <a:rPr lang="es-PA" sz="2800" b="0" kern="0" dirty="0">
                <a:solidFill>
                  <a:schemeClr val="tx1">
                    <a:lumMod val="95000"/>
                    <a:lumOff val="5000"/>
                  </a:schemeClr>
                </a:solidFill>
                <a:latin typeface="+mn-lt"/>
                <a:cs typeface="Arial" charset="0"/>
              </a:rPr>
              <a:t>Repetibilidad: se obtiene de comparar la marca de tiempo del cronómetro con la del patrón.  Es directamente obtenido de la dispersión de los datos obtenidos de la comparación.  Para nuestro caso dio 0,02 s y su distribución es normal con k=1</a:t>
            </a:r>
            <a:r>
              <a:rPr lang="es-PA" sz="2800" b="0" kern="0" dirty="0" smtClean="0">
                <a:solidFill>
                  <a:schemeClr val="tx1">
                    <a:lumMod val="95000"/>
                    <a:lumOff val="5000"/>
                  </a:schemeClr>
                </a:solidFill>
                <a:latin typeface="+mn-lt"/>
                <a:cs typeface="Arial" charset="0"/>
              </a:rPr>
              <a:t>.</a:t>
            </a:r>
            <a:endParaRPr lang="es-PA" sz="2800" b="0" kern="0" dirty="0">
              <a:solidFill>
                <a:schemeClr val="tx1">
                  <a:lumMod val="95000"/>
                  <a:lumOff val="5000"/>
                </a:schemeClr>
              </a:solidFill>
              <a:latin typeface="+mn-lt"/>
              <a:cs typeface="+mn-cs"/>
            </a:endParaRPr>
          </a:p>
        </p:txBody>
      </p:sp>
      <p:sp>
        <p:nvSpPr>
          <p:cNvPr id="9"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ESTIMACIÓN DE LA INCERTIDUMBRE DEL RESULTADO DE LA MEDICIÓN</a:t>
            </a:r>
          </a:p>
        </p:txBody>
      </p:sp>
    </p:spTree>
    <p:extLst>
      <p:ext uri="{BB962C8B-B14F-4D97-AF65-F5344CB8AC3E}">
        <p14:creationId xmlns:p14="http://schemas.microsoft.com/office/powerpoint/2010/main" val="19865311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gray">
          <a:xfrm>
            <a:off x="468313" y="2133600"/>
            <a:ext cx="8229600" cy="4248150"/>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s-PA" sz="2800" kern="0" dirty="0">
                <a:solidFill>
                  <a:schemeClr val="tx1">
                    <a:lumMod val="95000"/>
                    <a:lumOff val="5000"/>
                  </a:schemeClr>
                </a:solidFill>
                <a:latin typeface="+mn-lt"/>
                <a:cs typeface="Arial" charset="0"/>
              </a:rPr>
              <a:t>Por parte del patrón: </a:t>
            </a:r>
          </a:p>
          <a:p>
            <a:pPr marL="800100" lvl="1" indent="-342900">
              <a:spcBef>
                <a:spcPct val="20000"/>
              </a:spcBef>
              <a:buFont typeface="Arial" pitchFamily="34" charset="0"/>
              <a:buChar char="•"/>
              <a:defRPr/>
            </a:pPr>
            <a:r>
              <a:rPr lang="es-PA" sz="2800" b="0" kern="0" dirty="0">
                <a:solidFill>
                  <a:schemeClr val="tx1">
                    <a:lumMod val="95000"/>
                    <a:lumOff val="5000"/>
                  </a:schemeClr>
                </a:solidFill>
                <a:latin typeface="+mn-lt"/>
                <a:cs typeface="Arial" charset="0"/>
              </a:rPr>
              <a:t>Trazabilidad: el certificado de calibración indica que tiene un error de frecuencia de -11E-08 s y su incertidumbre es de 3,6E-08 s con k=2.  Se asume distribución normal.</a:t>
            </a:r>
          </a:p>
          <a:p>
            <a:pPr marL="800100" lvl="1" indent="-342900">
              <a:spcBef>
                <a:spcPct val="20000"/>
              </a:spcBef>
              <a:buFont typeface="Arial" pitchFamily="34" charset="0"/>
              <a:buChar char="•"/>
              <a:defRPr/>
            </a:pPr>
            <a:r>
              <a:rPr lang="es-PA" sz="2800" b="0" kern="0" dirty="0">
                <a:solidFill>
                  <a:schemeClr val="tx1">
                    <a:lumMod val="95000"/>
                    <a:lumOff val="5000"/>
                  </a:schemeClr>
                </a:solidFill>
                <a:latin typeface="+mn-lt"/>
                <a:cs typeface="Arial" charset="0"/>
              </a:rPr>
              <a:t>Resolución: 0,0001 segundo.  Su distribución es rectangular.</a:t>
            </a:r>
          </a:p>
        </p:txBody>
      </p:sp>
      <p:sp>
        <p:nvSpPr>
          <p:cNvPr id="9"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ESTIMACIÓN DE LA INCERTIDUMBRE DEL RESULTADO DE LA MEDICIÓN</a:t>
            </a:r>
          </a:p>
        </p:txBody>
      </p:sp>
    </p:spTree>
    <p:extLst>
      <p:ext uri="{BB962C8B-B14F-4D97-AF65-F5344CB8AC3E}">
        <p14:creationId xmlns:p14="http://schemas.microsoft.com/office/powerpoint/2010/main" val="23551134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gray">
          <a:xfrm>
            <a:off x="468313" y="2133600"/>
            <a:ext cx="8229600" cy="4248150"/>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s-PA" sz="2800" kern="0" dirty="0">
                <a:solidFill>
                  <a:schemeClr val="tx1">
                    <a:lumMod val="95000"/>
                    <a:lumOff val="5000"/>
                  </a:schemeClr>
                </a:solidFill>
                <a:latin typeface="+mn-lt"/>
                <a:cs typeface="Arial" charset="0"/>
              </a:rPr>
              <a:t>Por parte del método empleado: </a:t>
            </a:r>
          </a:p>
          <a:p>
            <a:pPr marL="800100" lvl="1" indent="-342900">
              <a:spcBef>
                <a:spcPct val="20000"/>
              </a:spcBef>
              <a:buFont typeface="Arial" pitchFamily="34" charset="0"/>
              <a:buChar char="•"/>
              <a:defRPr/>
            </a:pPr>
            <a:r>
              <a:rPr lang="es-PA" sz="2800" b="0" kern="0" dirty="0">
                <a:solidFill>
                  <a:schemeClr val="tx1">
                    <a:lumMod val="95000"/>
                    <a:lumOff val="5000"/>
                  </a:schemeClr>
                </a:solidFill>
                <a:latin typeface="+mn-lt"/>
                <a:cs typeface="+mn-cs"/>
              </a:rPr>
              <a:t>Operador: se define como la habilidad de adquirir una muestra cumpliendo con el requisito del sistema.  Por pruebas ya realizadas el valor mínimo es de 0.03 segundos para tomas de datos cada 10 segundos.  La distribución rectangular se asume.</a:t>
            </a:r>
          </a:p>
        </p:txBody>
      </p:sp>
      <p:sp>
        <p:nvSpPr>
          <p:cNvPr id="9"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ESTIMACIÓN DE LA INCERTIDUMBRE DEL RESULTADO DE LA MEDICIÓN</a:t>
            </a:r>
          </a:p>
        </p:txBody>
      </p:sp>
    </p:spTree>
    <p:extLst>
      <p:ext uri="{BB962C8B-B14F-4D97-AF65-F5344CB8AC3E}">
        <p14:creationId xmlns:p14="http://schemas.microsoft.com/office/powerpoint/2010/main" val="154666644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gray">
          <a:xfrm>
            <a:off x="468313" y="2133600"/>
            <a:ext cx="8229600" cy="4248150"/>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s-PA" sz="2800" kern="0" dirty="0">
                <a:solidFill>
                  <a:schemeClr val="tx1">
                    <a:lumMod val="95000"/>
                    <a:lumOff val="5000"/>
                  </a:schemeClr>
                </a:solidFill>
                <a:latin typeface="+mn-lt"/>
                <a:cs typeface="Arial" charset="0"/>
              </a:rPr>
              <a:t>Por parte del método empleado: </a:t>
            </a:r>
          </a:p>
          <a:p>
            <a:pPr marL="800100" lvl="1" indent="-342900">
              <a:spcBef>
                <a:spcPct val="20000"/>
              </a:spcBef>
              <a:buFont typeface="Arial" pitchFamily="34" charset="0"/>
              <a:buChar char="•"/>
              <a:defRPr/>
            </a:pPr>
            <a:r>
              <a:rPr lang="es-PA" sz="2800" b="0" kern="0" dirty="0">
                <a:solidFill>
                  <a:schemeClr val="tx1">
                    <a:lumMod val="95000"/>
                    <a:lumOff val="5000"/>
                  </a:schemeClr>
                </a:solidFill>
                <a:latin typeface="+mn-lt"/>
                <a:cs typeface="+mn-cs"/>
              </a:rPr>
              <a:t>Hay que aclarar que para los valores de las condiciones ambientales, entorno, deriva del sistema, envejecimiento, etc.  Se incluyen dentro de la repetibilidad del sistema que está incluido en la incertidumbre generada por el operador.</a:t>
            </a:r>
          </a:p>
          <a:p>
            <a:pPr marL="800100" lvl="1" indent="-342900">
              <a:spcBef>
                <a:spcPct val="20000"/>
              </a:spcBef>
              <a:buFont typeface="Arial" pitchFamily="34" charset="0"/>
              <a:buChar char="•"/>
              <a:defRPr/>
            </a:pPr>
            <a:r>
              <a:rPr lang="es-PA" sz="2800" b="0" kern="0" dirty="0">
                <a:solidFill>
                  <a:schemeClr val="tx1">
                    <a:lumMod val="95000"/>
                    <a:lumOff val="5000"/>
                  </a:schemeClr>
                </a:solidFill>
                <a:latin typeface="+mn-lt"/>
                <a:cs typeface="+mn-cs"/>
              </a:rPr>
              <a:t>Esto es debido a proceso de validación en el cual se hicieron las pruebas pertinentes para obtener los valores de dispersión del sistema en todo caso, en todo momento.</a:t>
            </a:r>
          </a:p>
        </p:txBody>
      </p:sp>
      <p:sp>
        <p:nvSpPr>
          <p:cNvPr id="9"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ESTIMACIÓN DE LA INCERTIDUMBRE DEL RESULTADO DE LA MEDICIÓN</a:t>
            </a:r>
          </a:p>
        </p:txBody>
      </p:sp>
    </p:spTree>
    <p:extLst>
      <p:ext uri="{BB962C8B-B14F-4D97-AF65-F5344CB8AC3E}">
        <p14:creationId xmlns:p14="http://schemas.microsoft.com/office/powerpoint/2010/main" val="6924334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gray">
          <a:xfrm>
            <a:off x="468313" y="2133600"/>
            <a:ext cx="8229600" cy="4248150"/>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s-PA" sz="2800" kern="0" dirty="0">
                <a:solidFill>
                  <a:schemeClr val="tx1">
                    <a:lumMod val="95000"/>
                    <a:lumOff val="5000"/>
                  </a:schemeClr>
                </a:solidFill>
                <a:latin typeface="+mn-lt"/>
                <a:cs typeface="Arial" charset="0"/>
              </a:rPr>
              <a:t>Resumiendo: </a:t>
            </a:r>
          </a:p>
          <a:p>
            <a:pPr marL="800100" lvl="1" indent="-342900">
              <a:spcBef>
                <a:spcPct val="20000"/>
              </a:spcBef>
              <a:buFont typeface="Arial" pitchFamily="34" charset="0"/>
              <a:buChar char="•"/>
              <a:defRPr/>
            </a:pPr>
            <a:r>
              <a:rPr lang="es-PA" sz="2800" b="0" kern="0" dirty="0">
                <a:solidFill>
                  <a:schemeClr val="tx1">
                    <a:lumMod val="95000"/>
                    <a:lumOff val="5000"/>
                  </a:schemeClr>
                </a:solidFill>
                <a:latin typeface="+mn-lt"/>
                <a:cs typeface="Arial" charset="0"/>
              </a:rPr>
              <a:t>Resolución (</a:t>
            </a:r>
            <a:r>
              <a:rPr lang="es-PA" sz="2800" b="0" kern="0" dirty="0" err="1">
                <a:solidFill>
                  <a:schemeClr val="tx1">
                    <a:lumMod val="95000"/>
                    <a:lumOff val="5000"/>
                  </a:schemeClr>
                </a:solidFill>
                <a:latin typeface="+mn-lt"/>
                <a:cs typeface="Arial" charset="0"/>
              </a:rPr>
              <a:t>Res</a:t>
            </a:r>
            <a:r>
              <a:rPr lang="es-PA" sz="2800" b="0" kern="0" baseline="-25000" dirty="0" err="1">
                <a:solidFill>
                  <a:schemeClr val="tx1">
                    <a:lumMod val="95000"/>
                    <a:lumOff val="5000"/>
                  </a:schemeClr>
                </a:solidFill>
                <a:latin typeface="+mn-lt"/>
                <a:cs typeface="Arial" charset="0"/>
              </a:rPr>
              <a:t>OBJ</a:t>
            </a:r>
            <a:r>
              <a:rPr lang="es-PA" sz="2800" b="0" kern="0" dirty="0">
                <a:solidFill>
                  <a:schemeClr val="tx1">
                    <a:lumMod val="95000"/>
                    <a:lumOff val="5000"/>
                  </a:schemeClr>
                </a:solidFill>
                <a:latin typeface="+mn-lt"/>
                <a:cs typeface="Arial" charset="0"/>
              </a:rPr>
              <a:t>): 0,01 [s] (D.R.).</a:t>
            </a:r>
          </a:p>
          <a:p>
            <a:pPr marL="800100" lvl="1" indent="-342900">
              <a:spcBef>
                <a:spcPct val="20000"/>
              </a:spcBef>
              <a:buFont typeface="Arial" pitchFamily="34" charset="0"/>
              <a:buChar char="•"/>
              <a:defRPr/>
            </a:pPr>
            <a:r>
              <a:rPr lang="es-PA" sz="2800" b="0" kern="0" dirty="0">
                <a:solidFill>
                  <a:schemeClr val="tx1">
                    <a:lumMod val="95000"/>
                    <a:lumOff val="5000"/>
                  </a:schemeClr>
                </a:solidFill>
                <a:latin typeface="+mn-lt"/>
                <a:cs typeface="Arial" charset="0"/>
              </a:rPr>
              <a:t>Repetibilidad (</a:t>
            </a:r>
            <a:r>
              <a:rPr lang="es-PA" sz="2800" b="0" kern="0" dirty="0" err="1">
                <a:solidFill>
                  <a:schemeClr val="tx1">
                    <a:lumMod val="95000"/>
                    <a:lumOff val="5000"/>
                  </a:schemeClr>
                </a:solidFill>
                <a:latin typeface="+mn-lt"/>
                <a:cs typeface="Arial" charset="0"/>
              </a:rPr>
              <a:t>Rep</a:t>
            </a:r>
            <a:r>
              <a:rPr lang="es-PA" sz="2800" b="0" kern="0" baseline="-25000" dirty="0" err="1">
                <a:solidFill>
                  <a:schemeClr val="tx1">
                    <a:lumMod val="95000"/>
                    <a:lumOff val="5000"/>
                  </a:schemeClr>
                </a:solidFill>
                <a:latin typeface="+mn-lt"/>
                <a:cs typeface="Arial" charset="0"/>
              </a:rPr>
              <a:t>OBJ</a:t>
            </a:r>
            <a:r>
              <a:rPr lang="es-PA" sz="2800" b="0" kern="0" dirty="0">
                <a:solidFill>
                  <a:schemeClr val="tx1">
                    <a:lumMod val="95000"/>
                    <a:lumOff val="5000"/>
                  </a:schemeClr>
                </a:solidFill>
                <a:latin typeface="+mn-lt"/>
                <a:cs typeface="Arial" charset="0"/>
              </a:rPr>
              <a:t>): 0,02 [s] (D.N k=1).</a:t>
            </a:r>
          </a:p>
          <a:p>
            <a:pPr marL="800100" lvl="1" indent="-342900">
              <a:spcBef>
                <a:spcPct val="20000"/>
              </a:spcBef>
              <a:buFont typeface="Arial" pitchFamily="34" charset="0"/>
              <a:buChar char="•"/>
              <a:defRPr/>
            </a:pPr>
            <a:r>
              <a:rPr lang="es-PA" sz="2800" b="0" kern="0" dirty="0">
                <a:solidFill>
                  <a:schemeClr val="tx1">
                    <a:lumMod val="95000"/>
                    <a:lumOff val="5000"/>
                  </a:schemeClr>
                </a:solidFill>
                <a:latin typeface="+mn-lt"/>
                <a:cs typeface="Arial" charset="0"/>
              </a:rPr>
              <a:t>Trazabilidad (</a:t>
            </a:r>
            <a:r>
              <a:rPr lang="es-PA" sz="2800" b="0" kern="0" dirty="0" err="1">
                <a:solidFill>
                  <a:schemeClr val="tx1">
                    <a:lumMod val="95000"/>
                    <a:lumOff val="5000"/>
                  </a:schemeClr>
                </a:solidFill>
                <a:latin typeface="+mn-lt"/>
                <a:cs typeface="Arial" charset="0"/>
              </a:rPr>
              <a:t>Ref</a:t>
            </a:r>
            <a:r>
              <a:rPr lang="es-PA" sz="2800" b="0" kern="0" baseline="-25000" dirty="0" err="1">
                <a:solidFill>
                  <a:schemeClr val="tx1">
                    <a:lumMod val="95000"/>
                    <a:lumOff val="5000"/>
                  </a:schemeClr>
                </a:solidFill>
                <a:latin typeface="+mn-lt"/>
                <a:cs typeface="Arial" charset="0"/>
              </a:rPr>
              <a:t>TRAZ</a:t>
            </a:r>
            <a:r>
              <a:rPr lang="es-PA" sz="2800" b="0" kern="0" dirty="0">
                <a:solidFill>
                  <a:schemeClr val="tx1">
                    <a:lumMod val="95000"/>
                    <a:lumOff val="5000"/>
                  </a:schemeClr>
                </a:solidFill>
                <a:latin typeface="+mn-lt"/>
                <a:cs typeface="Arial" charset="0"/>
              </a:rPr>
              <a:t>): e=-11E-08 [s]; 3,6E-08 [s] (D.N. k=2).</a:t>
            </a:r>
          </a:p>
          <a:p>
            <a:pPr marL="800100" lvl="1" indent="-342900">
              <a:spcBef>
                <a:spcPct val="20000"/>
              </a:spcBef>
              <a:buFont typeface="Arial" pitchFamily="34" charset="0"/>
              <a:buChar char="•"/>
              <a:defRPr/>
            </a:pPr>
            <a:r>
              <a:rPr lang="es-PA" sz="2800" b="0" kern="0" dirty="0">
                <a:solidFill>
                  <a:schemeClr val="tx1">
                    <a:lumMod val="95000"/>
                    <a:lumOff val="5000"/>
                  </a:schemeClr>
                </a:solidFill>
                <a:latin typeface="+mn-lt"/>
                <a:cs typeface="Arial" charset="0"/>
              </a:rPr>
              <a:t>Resolución (</a:t>
            </a:r>
            <a:r>
              <a:rPr lang="es-PA" sz="2800" b="0" kern="0" dirty="0" err="1">
                <a:solidFill>
                  <a:schemeClr val="tx1">
                    <a:lumMod val="95000"/>
                    <a:lumOff val="5000"/>
                  </a:schemeClr>
                </a:solidFill>
                <a:latin typeface="+mn-lt"/>
                <a:cs typeface="Arial" charset="0"/>
              </a:rPr>
              <a:t>Res</a:t>
            </a:r>
            <a:r>
              <a:rPr lang="es-PA" sz="2800" b="0" kern="0" baseline="-25000" dirty="0" err="1">
                <a:solidFill>
                  <a:schemeClr val="tx1">
                    <a:lumMod val="95000"/>
                    <a:lumOff val="5000"/>
                  </a:schemeClr>
                </a:solidFill>
                <a:latin typeface="+mn-lt"/>
                <a:cs typeface="Arial" charset="0"/>
              </a:rPr>
              <a:t>REF</a:t>
            </a:r>
            <a:r>
              <a:rPr lang="es-PA" sz="2800" b="0" kern="0" dirty="0">
                <a:solidFill>
                  <a:schemeClr val="tx1">
                    <a:lumMod val="95000"/>
                    <a:lumOff val="5000"/>
                  </a:schemeClr>
                </a:solidFill>
                <a:latin typeface="+mn-lt"/>
                <a:cs typeface="Arial" charset="0"/>
              </a:rPr>
              <a:t>): 0,0001 [s] (D.R.).</a:t>
            </a:r>
          </a:p>
          <a:p>
            <a:pPr marL="800100" lvl="1" indent="-342900">
              <a:spcBef>
                <a:spcPct val="20000"/>
              </a:spcBef>
              <a:buFont typeface="Arial" pitchFamily="34" charset="0"/>
              <a:buChar char="•"/>
              <a:defRPr/>
            </a:pPr>
            <a:r>
              <a:rPr lang="es-PA" sz="2800" b="0" kern="0" dirty="0">
                <a:solidFill>
                  <a:schemeClr val="tx1">
                    <a:lumMod val="95000"/>
                    <a:lumOff val="5000"/>
                  </a:schemeClr>
                </a:solidFill>
                <a:latin typeface="+mn-lt"/>
              </a:rPr>
              <a:t>Operador (</a:t>
            </a:r>
            <a:r>
              <a:rPr lang="es-PA" sz="2800" b="0" kern="0" dirty="0" err="1">
                <a:solidFill>
                  <a:schemeClr val="tx1">
                    <a:lumMod val="95000"/>
                    <a:lumOff val="5000"/>
                  </a:schemeClr>
                </a:solidFill>
                <a:latin typeface="+mn-lt"/>
              </a:rPr>
              <a:t>Op</a:t>
            </a:r>
            <a:r>
              <a:rPr lang="es-PA" sz="2800" b="0" kern="0" dirty="0">
                <a:solidFill>
                  <a:schemeClr val="tx1">
                    <a:lumMod val="95000"/>
                    <a:lumOff val="5000"/>
                  </a:schemeClr>
                </a:solidFill>
                <a:latin typeface="+mn-lt"/>
              </a:rPr>
              <a:t>): 0,03 [s] (D.R.).</a:t>
            </a:r>
          </a:p>
        </p:txBody>
      </p:sp>
      <p:sp>
        <p:nvSpPr>
          <p:cNvPr id="9"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ESTIMACIÓN DE LA INCERTIDUMBRE DEL RESULTADO DE LA MEDICIÓN</a:t>
            </a:r>
          </a:p>
        </p:txBody>
      </p:sp>
    </p:spTree>
    <p:extLst>
      <p:ext uri="{BB962C8B-B14F-4D97-AF65-F5344CB8AC3E}">
        <p14:creationId xmlns:p14="http://schemas.microsoft.com/office/powerpoint/2010/main" val="10622033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gray">
          <a:xfrm>
            <a:off x="468313" y="2349500"/>
            <a:ext cx="8229600" cy="2159000"/>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s-PA" sz="2800" dirty="0">
                <a:solidFill>
                  <a:schemeClr val="tx1">
                    <a:lumMod val="95000"/>
                    <a:lumOff val="5000"/>
                  </a:schemeClr>
                </a:solidFill>
                <a:latin typeface="+mn-lt"/>
                <a:cs typeface="Arial" charset="0"/>
              </a:rPr>
              <a:t>Determinamos el error</a:t>
            </a:r>
          </a:p>
          <a:p>
            <a:pPr marL="800100" lvl="1" indent="-342900">
              <a:spcBef>
                <a:spcPct val="20000"/>
              </a:spcBef>
              <a:buFont typeface="Arial" pitchFamily="34" charset="0"/>
              <a:buChar char="•"/>
              <a:defRPr/>
            </a:pPr>
            <a:r>
              <a:rPr lang="es-PA" sz="2800" b="0" dirty="0" err="1">
                <a:solidFill>
                  <a:schemeClr val="tx1">
                    <a:lumMod val="95000"/>
                    <a:lumOff val="5000"/>
                  </a:schemeClr>
                </a:solidFill>
                <a:latin typeface="+mn-lt"/>
                <a:cs typeface="Arial" charset="0"/>
              </a:rPr>
              <a:t>T</a:t>
            </a:r>
            <a:r>
              <a:rPr lang="es-PA" sz="2800" b="0" baseline="-25000" dirty="0" err="1">
                <a:solidFill>
                  <a:schemeClr val="tx1">
                    <a:lumMod val="95000"/>
                    <a:lumOff val="5000"/>
                  </a:schemeClr>
                </a:solidFill>
                <a:latin typeface="+mn-lt"/>
                <a:cs typeface="Arial" charset="0"/>
              </a:rPr>
              <a:t>Obj</a:t>
            </a:r>
            <a:r>
              <a:rPr lang="es-PA" sz="2800" b="0" dirty="0">
                <a:solidFill>
                  <a:schemeClr val="tx1">
                    <a:lumMod val="95000"/>
                    <a:lumOff val="5000"/>
                  </a:schemeClr>
                </a:solidFill>
                <a:latin typeface="+mn-lt"/>
                <a:cs typeface="Arial" charset="0"/>
              </a:rPr>
              <a:t> es el tiempo indicado por el cronómetro.</a:t>
            </a:r>
          </a:p>
          <a:p>
            <a:pPr marL="800100" lvl="1" indent="-342900">
              <a:spcBef>
                <a:spcPct val="20000"/>
              </a:spcBef>
              <a:buFont typeface="Arial" pitchFamily="34" charset="0"/>
              <a:buChar char="•"/>
              <a:defRPr/>
            </a:pPr>
            <a:r>
              <a:rPr lang="es-PA" sz="2800" b="0" dirty="0" err="1">
                <a:solidFill>
                  <a:schemeClr val="tx1">
                    <a:lumMod val="95000"/>
                    <a:lumOff val="5000"/>
                  </a:schemeClr>
                </a:solidFill>
                <a:latin typeface="+mn-lt"/>
                <a:cs typeface="Arial" charset="0"/>
              </a:rPr>
              <a:t>T</a:t>
            </a:r>
            <a:r>
              <a:rPr lang="es-PA" sz="2800" b="0" baseline="-25000" dirty="0" err="1">
                <a:solidFill>
                  <a:schemeClr val="tx1">
                    <a:lumMod val="95000"/>
                    <a:lumOff val="5000"/>
                  </a:schemeClr>
                </a:solidFill>
                <a:latin typeface="+mn-lt"/>
                <a:cs typeface="Arial" charset="0"/>
              </a:rPr>
              <a:t>Ref</a:t>
            </a:r>
            <a:r>
              <a:rPr lang="es-PA" sz="2800" b="0" dirty="0">
                <a:solidFill>
                  <a:schemeClr val="tx1">
                    <a:lumMod val="95000"/>
                    <a:lumOff val="5000"/>
                  </a:schemeClr>
                </a:solidFill>
                <a:latin typeface="+mn-lt"/>
                <a:cs typeface="Arial" charset="0"/>
              </a:rPr>
              <a:t> es el tiempo indicado por la referencia.</a:t>
            </a:r>
          </a:p>
          <a:p>
            <a:pPr marL="800100" lvl="1" indent="-342900">
              <a:spcBef>
                <a:spcPct val="20000"/>
              </a:spcBef>
              <a:buFont typeface="Arial" pitchFamily="34" charset="0"/>
              <a:buChar char="•"/>
              <a:defRPr/>
            </a:pPr>
            <a:r>
              <a:rPr lang="es-PA" sz="2800" b="0" dirty="0">
                <a:solidFill>
                  <a:schemeClr val="tx1">
                    <a:lumMod val="95000"/>
                    <a:lumOff val="5000"/>
                  </a:schemeClr>
                </a:solidFill>
                <a:latin typeface="+mn-lt"/>
                <a:cs typeface="Arial" charset="0"/>
              </a:rPr>
              <a:t>C es la corrección de la calibración.</a:t>
            </a:r>
          </a:p>
        </p:txBody>
      </p:sp>
      <p:sp>
        <p:nvSpPr>
          <p:cNvPr id="9"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ESTIMACIÓN DE LA INCERTIDUMBRE DEL RESULTADO DE LA MEDICIÓN</a:t>
            </a:r>
          </a:p>
        </p:txBody>
      </p:sp>
      <p:graphicFrame>
        <p:nvGraphicFramePr>
          <p:cNvPr id="34818" name="Object 3"/>
          <p:cNvGraphicFramePr>
            <a:graphicFrameLocks noChangeAspect="1"/>
          </p:cNvGraphicFramePr>
          <p:nvPr/>
        </p:nvGraphicFramePr>
        <p:xfrm>
          <a:off x="2771800" y="4869160"/>
          <a:ext cx="3157172" cy="648072"/>
        </p:xfrm>
        <a:graphic>
          <a:graphicData uri="http://schemas.openxmlformats.org/presentationml/2006/ole">
            <mc:AlternateContent xmlns:mc="http://schemas.openxmlformats.org/markup-compatibility/2006">
              <mc:Choice xmlns:v="urn:schemas-microsoft-com:vml" Requires="v">
                <p:oleObj spid="_x0000_s27652" name="Ecuación" r:id="rId3" imgW="1193760" imgH="241200" progId="Equation.3">
                  <p:embed/>
                </p:oleObj>
              </mc:Choice>
              <mc:Fallback>
                <p:oleObj name="Ecuación" r:id="rId3" imgW="1193760" imgH="241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71800" y="4869160"/>
                        <a:ext cx="3157172" cy="64807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674184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ESTIMACIÓN DE LA INCERTIDUMBRE DEL RESULTADO DE LA MEDICIÓN</a:t>
            </a:r>
          </a:p>
        </p:txBody>
      </p:sp>
      <p:graphicFrame>
        <p:nvGraphicFramePr>
          <p:cNvPr id="7" name="6 Tabla"/>
          <p:cNvGraphicFramePr>
            <a:graphicFrameLocks noGrp="1"/>
          </p:cNvGraphicFramePr>
          <p:nvPr>
            <p:extLst>
              <p:ext uri="{D42A27DB-BD31-4B8C-83A1-F6EECF244321}">
                <p14:modId xmlns:p14="http://schemas.microsoft.com/office/powerpoint/2010/main" val="609226458"/>
              </p:ext>
            </p:extLst>
          </p:nvPr>
        </p:nvGraphicFramePr>
        <p:xfrm>
          <a:off x="539552" y="1988840"/>
          <a:ext cx="8424936" cy="4400550"/>
        </p:xfrm>
        <a:graphic>
          <a:graphicData uri="http://schemas.openxmlformats.org/drawingml/2006/table">
            <a:tbl>
              <a:tblPr/>
              <a:tblGrid>
                <a:gridCol w="1053117"/>
                <a:gridCol w="1053117"/>
                <a:gridCol w="1053117"/>
                <a:gridCol w="1053117"/>
                <a:gridCol w="1053117"/>
                <a:gridCol w="1053117"/>
                <a:gridCol w="1053117"/>
                <a:gridCol w="1053117"/>
              </a:tblGrid>
              <a:tr h="282889">
                <a:tc>
                  <a:txBody>
                    <a:bodyPr/>
                    <a:lstStyle/>
                    <a:p>
                      <a:pPr algn="ctr" fontAlgn="ctr"/>
                      <a:r>
                        <a:rPr lang="es-PA" sz="2000" b="1" i="0" u="none" strike="noStrike" dirty="0">
                          <a:solidFill>
                            <a:srgbClr val="000000"/>
                          </a:solidFill>
                          <a:latin typeface="+mn-lt"/>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s-PA" sz="2000" b="1" i="0" u="none" strike="noStrike">
                          <a:solidFill>
                            <a:srgbClr val="000000"/>
                          </a:solidFill>
                          <a:latin typeface="+mn-lt"/>
                        </a:rPr>
                        <a:t>Referencia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PA"/>
                    </a:p>
                  </a:txBody>
                  <a:tcPr/>
                </a:tc>
                <a:tc hMerge="1">
                  <a:txBody>
                    <a:bodyPr/>
                    <a:lstStyle/>
                    <a:p>
                      <a:endParaRPr lang="es-PA"/>
                    </a:p>
                  </a:txBody>
                  <a:tcPr/>
                </a:tc>
                <a:tc gridSpan="3">
                  <a:txBody>
                    <a:bodyPr/>
                    <a:lstStyle/>
                    <a:p>
                      <a:pPr algn="ctr" fontAlgn="ctr"/>
                      <a:r>
                        <a:rPr lang="es-PA" sz="2000" b="1" i="0" u="none" strike="noStrike" dirty="0">
                          <a:solidFill>
                            <a:srgbClr val="000000"/>
                          </a:solidFill>
                          <a:latin typeface="+mn-lt"/>
                        </a:rPr>
                        <a:t>Objeto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PA"/>
                    </a:p>
                  </a:txBody>
                  <a:tcPr/>
                </a:tc>
                <a:tc hMerge="1">
                  <a:txBody>
                    <a:bodyPr/>
                    <a:lstStyle/>
                    <a:p>
                      <a:endParaRPr lang="es-PA"/>
                    </a:p>
                  </a:txBody>
                  <a:tcPr/>
                </a:tc>
                <a:tc>
                  <a:txBody>
                    <a:bodyPr/>
                    <a:lstStyle/>
                    <a:p>
                      <a:pPr algn="ctr" fontAlgn="ctr"/>
                      <a:r>
                        <a:rPr lang="es-PA" sz="2000" b="1" i="0" u="none" strike="noStrike">
                          <a:solidFill>
                            <a:srgbClr val="000000"/>
                          </a:solidFill>
                          <a:latin typeface="+mn-lt"/>
                        </a:rPr>
                        <a:t>Error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889">
                <a:tc>
                  <a:txBody>
                    <a:bodyPr/>
                    <a:lstStyle/>
                    <a:p>
                      <a:pPr algn="ctr" fontAlgn="ctr"/>
                      <a:r>
                        <a:rPr lang="es-PA" sz="2000" b="1" i="0" u="none" strike="noStrike">
                          <a:solidFill>
                            <a:srgbClr val="000000"/>
                          </a:solidFill>
                          <a:latin typeface="+mn-lt"/>
                        </a:rPr>
                        <a:t>Dato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1" i="0" u="none" strike="noStrike">
                          <a:solidFill>
                            <a:srgbClr val="000000"/>
                          </a:solidFill>
                          <a:latin typeface="+mn-lt"/>
                        </a:rPr>
                        <a:t>Hora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1" i="0" u="none" strike="noStrike">
                          <a:solidFill>
                            <a:srgbClr val="000000"/>
                          </a:solidFill>
                          <a:latin typeface="+mn-lt"/>
                        </a:rPr>
                        <a:t>Minuto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1" i="0" u="none" strike="noStrike">
                          <a:solidFill>
                            <a:srgbClr val="000000"/>
                          </a:solidFill>
                          <a:latin typeface="+mn-lt"/>
                        </a:rPr>
                        <a:t>Segundo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1" i="0" u="none" strike="noStrike">
                          <a:solidFill>
                            <a:srgbClr val="000000"/>
                          </a:solidFill>
                          <a:latin typeface="+mn-lt"/>
                        </a:rPr>
                        <a:t>Hora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1" i="0" u="none" strike="noStrike">
                          <a:solidFill>
                            <a:srgbClr val="000000"/>
                          </a:solidFill>
                          <a:latin typeface="+mn-lt"/>
                        </a:rPr>
                        <a:t>Minuto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1" i="0" u="none" strike="noStrike">
                          <a:solidFill>
                            <a:srgbClr val="000000"/>
                          </a:solidFill>
                          <a:latin typeface="+mn-lt"/>
                        </a:rPr>
                        <a:t>Segundo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1" i="0" u="none" strike="noStrike">
                          <a:solidFill>
                            <a:srgbClr val="000000"/>
                          </a:solidFill>
                          <a:latin typeface="+mn-lt"/>
                        </a:rPr>
                        <a:t>Segundo</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889">
                <a:tc>
                  <a:txBody>
                    <a:bodyPr/>
                    <a:lstStyle/>
                    <a:p>
                      <a:pPr algn="ctr" fontAlgn="ctr"/>
                      <a:r>
                        <a:rPr lang="es-PA" sz="2000" b="1" i="0" u="none" strike="noStrike">
                          <a:solidFill>
                            <a:srgbClr val="000000"/>
                          </a:solidFill>
                          <a:latin typeface="+mn-lt"/>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dirty="0" smtClean="0">
                          <a:solidFill>
                            <a:srgbClr val="000000"/>
                          </a:solidFill>
                          <a:latin typeface="+mn-lt"/>
                        </a:rPr>
                        <a:t>0,1000</a:t>
                      </a:r>
                      <a:endParaRPr lang="es-PA" sz="20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1" i="0" u="none" strike="noStrike" dirty="0">
                          <a:solidFill>
                            <a:srgbClr val="000000"/>
                          </a:solidFill>
                          <a:latin typeface="+mn-lt"/>
                        </a:rPr>
                        <a:t>-</a:t>
                      </a:r>
                      <a:r>
                        <a:rPr lang="es-PA" sz="2000" b="1" i="0" u="none" strike="noStrike" dirty="0" smtClean="0">
                          <a:solidFill>
                            <a:srgbClr val="000000"/>
                          </a:solidFill>
                          <a:latin typeface="+mn-lt"/>
                        </a:rPr>
                        <a:t>0,1000</a:t>
                      </a:r>
                      <a:endParaRPr lang="es-PA" sz="20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889">
                <a:tc>
                  <a:txBody>
                    <a:bodyPr/>
                    <a:lstStyle/>
                    <a:p>
                      <a:pPr algn="ctr" fontAlgn="ctr"/>
                      <a:r>
                        <a:rPr lang="es-PA" sz="2000" b="1" i="0" u="none" strike="noStrike">
                          <a:solidFill>
                            <a:srgbClr val="000000"/>
                          </a:solidFill>
                          <a:latin typeface="+mn-lt"/>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dirty="0" smtClean="0">
                          <a:solidFill>
                            <a:srgbClr val="000000"/>
                          </a:solidFill>
                          <a:latin typeface="+mn-lt"/>
                        </a:rPr>
                        <a:t>10,1300</a:t>
                      </a:r>
                      <a:endParaRPr lang="es-PA" sz="20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1" i="0" u="none" strike="noStrike" dirty="0">
                          <a:solidFill>
                            <a:srgbClr val="000000"/>
                          </a:solidFill>
                          <a:latin typeface="+mn-lt"/>
                        </a:rPr>
                        <a:t>-</a:t>
                      </a:r>
                      <a:r>
                        <a:rPr lang="es-PA" sz="2000" b="1" i="0" u="none" strike="noStrike" dirty="0" smtClean="0">
                          <a:solidFill>
                            <a:srgbClr val="000000"/>
                          </a:solidFill>
                          <a:latin typeface="+mn-lt"/>
                        </a:rPr>
                        <a:t>0,1300</a:t>
                      </a:r>
                      <a:endParaRPr lang="es-PA" sz="20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889">
                <a:tc>
                  <a:txBody>
                    <a:bodyPr/>
                    <a:lstStyle/>
                    <a:p>
                      <a:pPr algn="ctr" fontAlgn="ctr"/>
                      <a:r>
                        <a:rPr lang="es-PA" sz="2000" b="1" i="0" u="none" strike="noStrike">
                          <a:solidFill>
                            <a:srgbClr val="000000"/>
                          </a:solidFill>
                          <a:latin typeface="+mn-lt"/>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dirty="0" smtClean="0">
                          <a:solidFill>
                            <a:srgbClr val="000000"/>
                          </a:solidFill>
                          <a:latin typeface="+mn-lt"/>
                        </a:rPr>
                        <a:t>20,1100</a:t>
                      </a:r>
                      <a:endParaRPr lang="es-PA" sz="20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1" i="0" u="none" strike="noStrike" dirty="0">
                          <a:solidFill>
                            <a:srgbClr val="000000"/>
                          </a:solidFill>
                          <a:latin typeface="+mn-lt"/>
                        </a:rPr>
                        <a:t>-</a:t>
                      </a:r>
                      <a:r>
                        <a:rPr lang="es-PA" sz="2000" b="1" i="0" u="none" strike="noStrike" dirty="0" smtClean="0">
                          <a:solidFill>
                            <a:srgbClr val="000000"/>
                          </a:solidFill>
                          <a:latin typeface="+mn-lt"/>
                        </a:rPr>
                        <a:t>0,1100</a:t>
                      </a:r>
                      <a:endParaRPr lang="es-PA" sz="20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889">
                <a:tc>
                  <a:txBody>
                    <a:bodyPr/>
                    <a:lstStyle/>
                    <a:p>
                      <a:pPr algn="ctr" fontAlgn="ctr"/>
                      <a:r>
                        <a:rPr lang="es-PA" sz="2000" b="1" i="0" u="none" strike="noStrike">
                          <a:solidFill>
                            <a:srgbClr val="000000"/>
                          </a:solidFill>
                          <a:latin typeface="+mn-lt"/>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dirty="0" smtClean="0">
                          <a:solidFill>
                            <a:srgbClr val="000000"/>
                          </a:solidFill>
                          <a:latin typeface="+mn-lt"/>
                        </a:rPr>
                        <a:t>30,0900</a:t>
                      </a:r>
                      <a:endParaRPr lang="es-PA" sz="20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1" i="0" u="none" strike="noStrike" dirty="0">
                          <a:solidFill>
                            <a:srgbClr val="000000"/>
                          </a:solidFill>
                          <a:latin typeface="+mn-lt"/>
                        </a:rPr>
                        <a:t>-</a:t>
                      </a:r>
                      <a:r>
                        <a:rPr lang="es-PA" sz="2000" b="1" i="0" u="none" strike="noStrike" dirty="0" smtClean="0">
                          <a:solidFill>
                            <a:srgbClr val="000000"/>
                          </a:solidFill>
                          <a:latin typeface="+mn-lt"/>
                        </a:rPr>
                        <a:t>0,0900</a:t>
                      </a:r>
                      <a:endParaRPr lang="es-PA" sz="20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889">
                <a:tc>
                  <a:txBody>
                    <a:bodyPr/>
                    <a:lstStyle/>
                    <a:p>
                      <a:pPr algn="ctr" fontAlgn="ctr"/>
                      <a:r>
                        <a:rPr lang="es-PA" sz="2000" b="1" i="0" u="none" strike="noStrike">
                          <a:solidFill>
                            <a:srgbClr val="000000"/>
                          </a:solidFill>
                          <a:latin typeface="+mn-lt"/>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dirty="0" smtClean="0">
                          <a:solidFill>
                            <a:srgbClr val="000000"/>
                          </a:solidFill>
                          <a:latin typeface="+mn-lt"/>
                        </a:rPr>
                        <a:t>40,1300</a:t>
                      </a:r>
                      <a:endParaRPr lang="es-PA" sz="20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1" i="0" u="none" strike="noStrike" dirty="0">
                          <a:solidFill>
                            <a:srgbClr val="000000"/>
                          </a:solidFill>
                          <a:latin typeface="+mn-lt"/>
                        </a:rPr>
                        <a:t>-</a:t>
                      </a:r>
                      <a:r>
                        <a:rPr lang="es-PA" sz="2000" b="1" i="0" u="none" strike="noStrike" dirty="0" smtClean="0">
                          <a:solidFill>
                            <a:srgbClr val="000000"/>
                          </a:solidFill>
                          <a:latin typeface="+mn-lt"/>
                        </a:rPr>
                        <a:t>0,1300</a:t>
                      </a:r>
                      <a:endParaRPr lang="es-PA" sz="20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889">
                <a:tc>
                  <a:txBody>
                    <a:bodyPr/>
                    <a:lstStyle/>
                    <a:p>
                      <a:pPr algn="ctr" fontAlgn="ctr"/>
                      <a:r>
                        <a:rPr lang="es-PA" sz="2000" b="1" i="0" u="none" strike="noStrike">
                          <a:solidFill>
                            <a:srgbClr val="000000"/>
                          </a:solidFill>
                          <a:latin typeface="+mn-lt"/>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dirty="0" smtClean="0">
                          <a:solidFill>
                            <a:srgbClr val="000000"/>
                          </a:solidFill>
                          <a:latin typeface="+mn-lt"/>
                        </a:rPr>
                        <a:t>50,1200</a:t>
                      </a:r>
                      <a:endParaRPr lang="es-PA" sz="20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1" i="0" u="none" strike="noStrike" dirty="0">
                          <a:solidFill>
                            <a:srgbClr val="000000"/>
                          </a:solidFill>
                          <a:latin typeface="+mn-lt"/>
                        </a:rPr>
                        <a:t>-</a:t>
                      </a:r>
                      <a:r>
                        <a:rPr lang="es-PA" sz="2000" b="1" i="0" u="none" strike="noStrike" dirty="0" smtClean="0">
                          <a:solidFill>
                            <a:srgbClr val="000000"/>
                          </a:solidFill>
                          <a:latin typeface="+mn-lt"/>
                        </a:rPr>
                        <a:t>0,1200</a:t>
                      </a:r>
                      <a:endParaRPr lang="es-PA" sz="20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889">
                <a:tc>
                  <a:txBody>
                    <a:bodyPr/>
                    <a:lstStyle/>
                    <a:p>
                      <a:pPr algn="ctr" fontAlgn="ctr"/>
                      <a:r>
                        <a:rPr lang="es-PA" sz="2000" b="1" i="0" u="none" strike="noStrike">
                          <a:solidFill>
                            <a:srgbClr val="000000"/>
                          </a:solidFill>
                          <a:latin typeface="+mn-lt"/>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dirty="0" smtClean="0">
                          <a:solidFill>
                            <a:srgbClr val="000000"/>
                          </a:solidFill>
                          <a:latin typeface="+mn-lt"/>
                        </a:rPr>
                        <a:t>0,1400</a:t>
                      </a:r>
                      <a:endParaRPr lang="es-PA" sz="20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1" i="0" u="none" strike="noStrike" dirty="0">
                          <a:solidFill>
                            <a:srgbClr val="000000"/>
                          </a:solidFill>
                          <a:latin typeface="+mn-lt"/>
                        </a:rPr>
                        <a:t>-</a:t>
                      </a:r>
                      <a:r>
                        <a:rPr lang="es-PA" sz="2000" b="1" i="0" u="none" strike="noStrike" dirty="0" smtClean="0">
                          <a:solidFill>
                            <a:srgbClr val="000000"/>
                          </a:solidFill>
                          <a:latin typeface="+mn-lt"/>
                        </a:rPr>
                        <a:t>0,1400</a:t>
                      </a:r>
                      <a:endParaRPr lang="es-PA" sz="20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889">
                <a:tc>
                  <a:txBody>
                    <a:bodyPr/>
                    <a:lstStyle/>
                    <a:p>
                      <a:pPr algn="ctr" fontAlgn="ctr"/>
                      <a:r>
                        <a:rPr lang="es-PA" sz="2000" b="1" i="0" u="none" strike="noStrike">
                          <a:solidFill>
                            <a:srgbClr val="000000"/>
                          </a:solidFill>
                          <a:latin typeface="+mn-lt"/>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dirty="0" smtClean="0">
                          <a:solidFill>
                            <a:srgbClr val="000000"/>
                          </a:solidFill>
                          <a:latin typeface="+mn-lt"/>
                        </a:rPr>
                        <a:t>10,1400</a:t>
                      </a:r>
                      <a:endParaRPr lang="es-PA" sz="20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1" i="0" u="none" strike="noStrike" dirty="0">
                          <a:solidFill>
                            <a:srgbClr val="000000"/>
                          </a:solidFill>
                          <a:latin typeface="+mn-lt"/>
                        </a:rPr>
                        <a:t>-</a:t>
                      </a:r>
                      <a:r>
                        <a:rPr lang="es-PA" sz="2000" b="1" i="0" u="none" strike="noStrike" dirty="0" smtClean="0">
                          <a:solidFill>
                            <a:srgbClr val="000000"/>
                          </a:solidFill>
                          <a:latin typeface="+mn-lt"/>
                        </a:rPr>
                        <a:t>0,1400</a:t>
                      </a:r>
                      <a:endParaRPr lang="es-PA" sz="20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889">
                <a:tc>
                  <a:txBody>
                    <a:bodyPr/>
                    <a:lstStyle/>
                    <a:p>
                      <a:pPr algn="ctr" fontAlgn="ctr"/>
                      <a:r>
                        <a:rPr lang="es-PA" sz="2000" b="1" i="0" u="none" strike="noStrike">
                          <a:solidFill>
                            <a:srgbClr val="000000"/>
                          </a:solidFill>
                          <a:latin typeface="+mn-lt"/>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dirty="0" smtClean="0">
                          <a:solidFill>
                            <a:srgbClr val="000000"/>
                          </a:solidFill>
                          <a:latin typeface="+mn-lt"/>
                        </a:rPr>
                        <a:t>20,1400</a:t>
                      </a:r>
                      <a:endParaRPr lang="es-PA" sz="20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1" i="0" u="none" strike="noStrike" dirty="0">
                          <a:solidFill>
                            <a:srgbClr val="000000"/>
                          </a:solidFill>
                          <a:latin typeface="+mn-lt"/>
                        </a:rPr>
                        <a:t>-</a:t>
                      </a:r>
                      <a:r>
                        <a:rPr lang="es-PA" sz="2000" b="1" i="0" u="none" strike="noStrike" dirty="0" smtClean="0">
                          <a:solidFill>
                            <a:srgbClr val="000000"/>
                          </a:solidFill>
                          <a:latin typeface="+mn-lt"/>
                        </a:rPr>
                        <a:t>0,1400</a:t>
                      </a:r>
                      <a:endParaRPr lang="es-PA" sz="20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889">
                <a:tc>
                  <a:txBody>
                    <a:bodyPr/>
                    <a:lstStyle/>
                    <a:p>
                      <a:pPr algn="ctr" fontAlgn="ctr"/>
                      <a:r>
                        <a:rPr lang="es-PA" sz="2000" b="1" i="0" u="none" strike="noStrike">
                          <a:solidFill>
                            <a:srgbClr val="000000"/>
                          </a:solidFill>
                          <a:latin typeface="+mn-lt"/>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dirty="0" smtClean="0">
                          <a:solidFill>
                            <a:srgbClr val="000000"/>
                          </a:solidFill>
                          <a:latin typeface="+mn-lt"/>
                        </a:rPr>
                        <a:t>30,1500</a:t>
                      </a:r>
                      <a:endParaRPr lang="es-PA" sz="2000" b="0"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0" i="0" u="none" strike="noStrike">
                          <a:solidFill>
                            <a:srgbClr val="000000"/>
                          </a:solidFill>
                          <a:latin typeface="+mn-lt"/>
                        </a:rPr>
                        <a:t>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PA" sz="2000" b="1" i="0" u="none" strike="noStrike" dirty="0">
                          <a:solidFill>
                            <a:srgbClr val="000000"/>
                          </a:solidFill>
                          <a:latin typeface="+mn-lt"/>
                        </a:rPr>
                        <a:t>-</a:t>
                      </a:r>
                      <a:r>
                        <a:rPr lang="es-PA" sz="2000" b="1" i="0" u="none" strike="noStrike" dirty="0" smtClean="0">
                          <a:solidFill>
                            <a:srgbClr val="000000"/>
                          </a:solidFill>
                          <a:latin typeface="+mn-lt"/>
                        </a:rPr>
                        <a:t>0,1500</a:t>
                      </a:r>
                      <a:endParaRPr lang="es-PA" sz="2000" b="1" i="0" u="none" strike="noStrike" dirty="0">
                        <a:solidFill>
                          <a:srgbClr val="000000"/>
                        </a:solidFill>
                        <a:latin typeface="+mn-lt"/>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2889">
                <a:tc gridSpan="2">
                  <a:txBody>
                    <a:bodyPr/>
                    <a:lstStyle/>
                    <a:p>
                      <a:pPr algn="ctr" fontAlgn="b"/>
                      <a:r>
                        <a:rPr lang="es-PA" sz="2000" b="0" i="0" u="none" strike="noStrike">
                          <a:solidFill>
                            <a:srgbClr val="000000"/>
                          </a:solidFill>
                          <a:latin typeface="+mn-lt"/>
                        </a:rPr>
                        <a:t>Promedio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PA"/>
                    </a:p>
                  </a:txBody>
                  <a:tcPr/>
                </a:tc>
                <a:tc>
                  <a:txBody>
                    <a:bodyPr/>
                    <a:lstStyle/>
                    <a:p>
                      <a:pPr algn="ctr" fontAlgn="b"/>
                      <a:r>
                        <a:rPr lang="es-PA" sz="2000" b="0" i="0" u="none" strike="noStrike" dirty="0">
                          <a:solidFill>
                            <a:srgbClr val="000000"/>
                          </a:solidFill>
                          <a:latin typeface="+mn-lt"/>
                        </a:rPr>
                        <a:t>-</a:t>
                      </a:r>
                      <a:r>
                        <a:rPr lang="es-PA" sz="2000" b="0" i="0" u="none" strike="noStrike" dirty="0" smtClean="0">
                          <a:solidFill>
                            <a:srgbClr val="000000"/>
                          </a:solidFill>
                          <a:latin typeface="+mn-lt"/>
                        </a:rPr>
                        <a:t>0,125</a:t>
                      </a:r>
                      <a:endParaRPr lang="es-PA" sz="2000" b="0" i="0" u="none" strike="noStrike" dirty="0">
                        <a:solidFill>
                          <a:srgbClr val="000000"/>
                        </a:solidFill>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A" sz="2000" b="0" i="0" u="none" strike="noStrike" dirty="0" smtClean="0">
                          <a:solidFill>
                            <a:srgbClr val="000000"/>
                          </a:solidFill>
                          <a:latin typeface="+mn-lt"/>
                        </a:rPr>
                        <a:t>Segundo</a:t>
                      </a:r>
                      <a:endParaRPr lang="es-PA" sz="2000" b="0" i="0" u="none" strike="noStrike" dirty="0">
                        <a:solidFill>
                          <a:srgbClr val="000000"/>
                        </a:solidFill>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4">
                  <a:txBody>
                    <a:bodyPr/>
                    <a:lstStyle/>
                    <a:p>
                      <a:pPr algn="ctr" fontAlgn="b"/>
                      <a:r>
                        <a:rPr lang="es-PA" sz="2000" b="0" i="0" u="none" strike="noStrike" dirty="0">
                          <a:solidFill>
                            <a:srgbClr val="000000"/>
                          </a:solidFill>
                          <a:latin typeface="+mn-lt"/>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es-PA"/>
                    </a:p>
                  </a:txBody>
                  <a:tcPr/>
                </a:tc>
                <a:tc rowSpan="2" hMerge="1">
                  <a:txBody>
                    <a:bodyPr/>
                    <a:lstStyle/>
                    <a:p>
                      <a:endParaRPr lang="es-PA"/>
                    </a:p>
                  </a:txBody>
                  <a:tcPr/>
                </a:tc>
                <a:tc rowSpan="2" hMerge="1">
                  <a:txBody>
                    <a:bodyPr/>
                    <a:lstStyle/>
                    <a:p>
                      <a:endParaRPr lang="es-PA"/>
                    </a:p>
                  </a:txBody>
                  <a:tcPr/>
                </a:tc>
              </a:tr>
              <a:tr h="282889">
                <a:tc gridSpan="2">
                  <a:txBody>
                    <a:bodyPr/>
                    <a:lstStyle/>
                    <a:p>
                      <a:pPr algn="ctr" fontAlgn="b"/>
                      <a:r>
                        <a:rPr lang="es-PA" sz="2000" b="0" i="0" u="none" strike="noStrike">
                          <a:solidFill>
                            <a:srgbClr val="000000"/>
                          </a:solidFill>
                          <a:latin typeface="+mn-lt"/>
                        </a:rPr>
                        <a:t>Desviación estándar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PA"/>
                    </a:p>
                  </a:txBody>
                  <a:tcPr/>
                </a:tc>
                <a:tc>
                  <a:txBody>
                    <a:bodyPr/>
                    <a:lstStyle/>
                    <a:p>
                      <a:pPr algn="ctr" fontAlgn="b"/>
                      <a:r>
                        <a:rPr lang="es-PA" sz="2000" b="0" i="0" u="none" strike="noStrike" dirty="0" smtClean="0">
                          <a:solidFill>
                            <a:srgbClr val="000000"/>
                          </a:solidFill>
                          <a:latin typeface="+mn-lt"/>
                        </a:rPr>
                        <a:t>0,020</a:t>
                      </a:r>
                      <a:endParaRPr lang="es-PA" sz="2000" b="0" i="0" u="none" strike="noStrike" dirty="0">
                        <a:solidFill>
                          <a:srgbClr val="000000"/>
                        </a:solidFill>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PA" sz="2000" b="0" i="0" u="none" strike="noStrike" dirty="0" smtClean="0">
                          <a:solidFill>
                            <a:srgbClr val="000000"/>
                          </a:solidFill>
                          <a:latin typeface="+mn-lt"/>
                        </a:rPr>
                        <a:t>Segundo</a:t>
                      </a:r>
                      <a:endParaRPr lang="es-PA" sz="2000" b="0" i="0" u="none" strike="noStrike" dirty="0">
                        <a:solidFill>
                          <a:srgbClr val="000000"/>
                        </a:solidFill>
                        <a:latin typeface="+mn-lt"/>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vMerge="1">
                  <a:txBody>
                    <a:bodyPr/>
                    <a:lstStyle/>
                    <a:p>
                      <a:endParaRPr lang="es-PA"/>
                    </a:p>
                  </a:txBody>
                  <a:tcPr/>
                </a:tc>
                <a:tc hMerge="1" vMerge="1">
                  <a:txBody>
                    <a:bodyPr/>
                    <a:lstStyle/>
                    <a:p>
                      <a:endParaRPr lang="es-PA"/>
                    </a:p>
                  </a:txBody>
                  <a:tcPr/>
                </a:tc>
                <a:tc hMerge="1" vMerge="1">
                  <a:txBody>
                    <a:bodyPr/>
                    <a:lstStyle/>
                    <a:p>
                      <a:endParaRPr lang="es-PA"/>
                    </a:p>
                  </a:txBody>
                  <a:tcPr/>
                </a:tc>
                <a:tc hMerge="1" vMerge="1">
                  <a:txBody>
                    <a:bodyPr/>
                    <a:lstStyle/>
                    <a:p>
                      <a:endParaRPr lang="es-PA"/>
                    </a:p>
                  </a:txBody>
                  <a:tcPr/>
                </a:tc>
              </a:tr>
            </a:tbl>
          </a:graphicData>
        </a:graphic>
      </p:graphicFrame>
    </p:spTree>
    <p:extLst>
      <p:ext uri="{BB962C8B-B14F-4D97-AF65-F5344CB8AC3E}">
        <p14:creationId xmlns:p14="http://schemas.microsoft.com/office/powerpoint/2010/main" val="33672971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gray">
          <a:xfrm>
            <a:off x="468313" y="2349500"/>
            <a:ext cx="8229600" cy="863600"/>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s-PA" sz="2800" b="0" dirty="0">
                <a:solidFill>
                  <a:schemeClr val="tx1">
                    <a:lumMod val="95000"/>
                    <a:lumOff val="5000"/>
                  </a:schemeClr>
                </a:solidFill>
                <a:latin typeface="+mn-lt"/>
                <a:cs typeface="Arial" charset="0"/>
              </a:rPr>
              <a:t>Al aplicar la corrección al error tenemos que:</a:t>
            </a:r>
          </a:p>
        </p:txBody>
      </p:sp>
      <p:sp>
        <p:nvSpPr>
          <p:cNvPr id="9"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ESTIMACIÓN DE LA INCERTIDUMBRE DEL RESULTADO DE LA MEDICIÓN</a:t>
            </a:r>
          </a:p>
        </p:txBody>
      </p:sp>
      <p:graphicFrame>
        <p:nvGraphicFramePr>
          <p:cNvPr id="35842" name="Object 3"/>
          <p:cNvGraphicFramePr>
            <a:graphicFrameLocks noChangeAspect="1"/>
          </p:cNvGraphicFramePr>
          <p:nvPr/>
        </p:nvGraphicFramePr>
        <p:xfrm>
          <a:off x="2268538" y="3213100"/>
          <a:ext cx="4379912" cy="1958975"/>
        </p:xfrm>
        <a:graphic>
          <a:graphicData uri="http://schemas.openxmlformats.org/presentationml/2006/ole">
            <mc:AlternateContent xmlns:mc="http://schemas.openxmlformats.org/markup-compatibility/2006">
              <mc:Choice xmlns:v="urn:schemas-microsoft-com:vml" Requires="v">
                <p:oleObj spid="_x0000_s28676" name="Ecuación" r:id="rId3" imgW="2019240" imgH="888840" progId="Equation.3">
                  <p:embed/>
                </p:oleObj>
              </mc:Choice>
              <mc:Fallback>
                <p:oleObj name="Ecuación" r:id="rId3" imgW="2019240" imgH="8888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8538" y="3213100"/>
                        <a:ext cx="4379912" cy="19589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5014093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ESTIMACIÓN DE LA INCERTIDUMBRE DEL RESULTADO DE LA MEDICIÓN</a:t>
            </a:r>
          </a:p>
        </p:txBody>
      </p:sp>
      <p:graphicFrame>
        <p:nvGraphicFramePr>
          <p:cNvPr id="6" name="5 Tabla"/>
          <p:cNvGraphicFramePr>
            <a:graphicFrameLocks noGrp="1"/>
          </p:cNvGraphicFramePr>
          <p:nvPr/>
        </p:nvGraphicFramePr>
        <p:xfrm>
          <a:off x="323850" y="2751138"/>
          <a:ext cx="8640960" cy="3053597"/>
        </p:xfrm>
        <a:graphic>
          <a:graphicData uri="http://schemas.openxmlformats.org/drawingml/2006/table">
            <a:tbl>
              <a:tblPr/>
              <a:tblGrid>
                <a:gridCol w="960106"/>
                <a:gridCol w="1920214"/>
                <a:gridCol w="960106"/>
                <a:gridCol w="1920214"/>
                <a:gridCol w="1920214"/>
                <a:gridCol w="960106"/>
              </a:tblGrid>
              <a:tr h="1145102">
                <a:tc>
                  <a:txBody>
                    <a:bodyPr/>
                    <a:lstStyle/>
                    <a:p>
                      <a:pPr algn="ctr" fontAlgn="ctr"/>
                      <a:r>
                        <a:rPr lang="es-PA" sz="2000" b="1" i="0" u="none" strike="noStrike" dirty="0">
                          <a:solidFill>
                            <a:srgbClr val="000000"/>
                          </a:solidFill>
                          <a:latin typeface="+mn-lt"/>
                        </a:rPr>
                        <a:t>Fuente</a:t>
                      </a: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1" i="0" u="none" strike="noStrike" dirty="0">
                          <a:solidFill>
                            <a:srgbClr val="000000"/>
                          </a:solidFill>
                          <a:latin typeface="+mn-lt"/>
                        </a:rPr>
                        <a:t>Incertidumbre (s)</a:t>
                      </a: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1" i="0" u="none" strike="noStrike" dirty="0">
                          <a:solidFill>
                            <a:srgbClr val="000000"/>
                          </a:solidFill>
                          <a:latin typeface="+mn-lt"/>
                        </a:rPr>
                        <a:t>Tipo</a:t>
                      </a: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1" i="0" u="none" strike="noStrike" dirty="0">
                          <a:solidFill>
                            <a:srgbClr val="000000"/>
                          </a:solidFill>
                          <a:latin typeface="+mn-lt"/>
                        </a:rPr>
                        <a:t>Tipo de Distribución</a:t>
                      </a: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1" i="0" u="none" strike="noStrike" dirty="0">
                          <a:solidFill>
                            <a:srgbClr val="000000"/>
                          </a:solidFill>
                          <a:latin typeface="+mn-lt"/>
                        </a:rPr>
                        <a:t>Contribución (s)</a:t>
                      </a: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1" i="0" u="none" strike="noStrike" dirty="0">
                          <a:solidFill>
                            <a:srgbClr val="000000"/>
                          </a:solidFill>
                          <a:latin typeface="+mn-lt"/>
                        </a:rPr>
                        <a:t>Peso (%)</a:t>
                      </a: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1699">
                <a:tc>
                  <a:txBody>
                    <a:bodyPr/>
                    <a:lstStyle/>
                    <a:p>
                      <a:pPr algn="ctr" fontAlgn="ctr"/>
                      <a:r>
                        <a:rPr lang="es-PA" sz="2000" b="1" i="0" u="none" strike="noStrike">
                          <a:solidFill>
                            <a:srgbClr val="000000"/>
                          </a:solidFill>
                          <a:latin typeface="+mn-lt"/>
                        </a:rPr>
                        <a:t>Uoresi</a:t>
                      </a: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0" i="0" u="none" strike="noStrike" dirty="0" smtClean="0">
                          <a:solidFill>
                            <a:srgbClr val="000000"/>
                          </a:solidFill>
                          <a:latin typeface="+mn-lt"/>
                        </a:rPr>
                        <a:t>0,01</a:t>
                      </a:r>
                      <a:endParaRPr lang="es-PA" sz="2000" b="0" i="0" u="none" strike="noStrike" dirty="0">
                        <a:solidFill>
                          <a:srgbClr val="000000"/>
                        </a:solidFill>
                        <a:latin typeface="+mn-lt"/>
                      </a:endParaRP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0" i="0" u="none" strike="noStrike">
                          <a:solidFill>
                            <a:srgbClr val="000000"/>
                          </a:solidFill>
                          <a:latin typeface="+mn-lt"/>
                        </a:rPr>
                        <a:t>B</a:t>
                      </a: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1" i="0" u="none" strike="noStrike">
                          <a:solidFill>
                            <a:srgbClr val="000000"/>
                          </a:solidFill>
                          <a:latin typeface="+mn-lt"/>
                        </a:rPr>
                        <a:t>Rectangular</a:t>
                      </a: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0" i="0" u="none" strike="noStrike" dirty="0" smtClean="0">
                          <a:solidFill>
                            <a:srgbClr val="000000"/>
                          </a:solidFill>
                          <a:latin typeface="+mn-lt"/>
                        </a:rPr>
                        <a:t>2,89E-03</a:t>
                      </a:r>
                      <a:endParaRPr lang="es-PA" sz="2000" b="0" i="0" u="none" strike="noStrike" dirty="0">
                        <a:solidFill>
                          <a:srgbClr val="000000"/>
                        </a:solidFill>
                        <a:latin typeface="+mn-lt"/>
                      </a:endParaRP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0" i="0" u="none" strike="noStrike" dirty="0" smtClean="0">
                          <a:solidFill>
                            <a:srgbClr val="000000"/>
                          </a:solidFill>
                          <a:latin typeface="+mn-lt"/>
                        </a:rPr>
                        <a:t>7,67</a:t>
                      </a:r>
                      <a:endParaRPr lang="es-PA" sz="2000" b="0" i="0" u="none" strike="noStrike" dirty="0">
                        <a:solidFill>
                          <a:srgbClr val="000000"/>
                        </a:solidFill>
                        <a:latin typeface="+mn-lt"/>
                      </a:endParaRP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1699">
                <a:tc>
                  <a:txBody>
                    <a:bodyPr/>
                    <a:lstStyle/>
                    <a:p>
                      <a:pPr algn="ctr" fontAlgn="ctr"/>
                      <a:r>
                        <a:rPr lang="es-PA" sz="2000" b="1" i="0" u="none" strike="noStrike">
                          <a:solidFill>
                            <a:srgbClr val="000000"/>
                          </a:solidFill>
                          <a:latin typeface="+mn-lt"/>
                        </a:rPr>
                        <a:t>Upopf</a:t>
                      </a: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0" i="0" u="none" strike="noStrike" dirty="0" smtClean="0">
                          <a:solidFill>
                            <a:srgbClr val="000000"/>
                          </a:solidFill>
                          <a:latin typeface="+mn-lt"/>
                        </a:rPr>
                        <a:t>0,03</a:t>
                      </a:r>
                      <a:endParaRPr lang="es-PA" sz="2000" b="0" i="0" u="none" strike="noStrike" dirty="0">
                        <a:solidFill>
                          <a:srgbClr val="000000"/>
                        </a:solidFill>
                        <a:latin typeface="+mn-lt"/>
                      </a:endParaRP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0" i="0" u="none" strike="noStrike" dirty="0">
                          <a:solidFill>
                            <a:srgbClr val="000000"/>
                          </a:solidFill>
                          <a:latin typeface="+mn-lt"/>
                        </a:rPr>
                        <a:t>B</a:t>
                      </a: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1" i="0" u="none" strike="noStrike">
                          <a:solidFill>
                            <a:srgbClr val="000000"/>
                          </a:solidFill>
                          <a:latin typeface="+mn-lt"/>
                        </a:rPr>
                        <a:t>Rectangular</a:t>
                      </a: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0" i="0" u="none" strike="noStrike" dirty="0" smtClean="0">
                          <a:solidFill>
                            <a:srgbClr val="000000"/>
                          </a:solidFill>
                          <a:latin typeface="+mn-lt"/>
                        </a:rPr>
                        <a:t>1,73E-02</a:t>
                      </a:r>
                      <a:endParaRPr lang="es-PA" sz="2000" b="0" i="0" u="none" strike="noStrike" dirty="0">
                        <a:solidFill>
                          <a:srgbClr val="000000"/>
                        </a:solidFill>
                        <a:latin typeface="+mn-lt"/>
                      </a:endParaRP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0" i="0" u="none" strike="noStrike" dirty="0" smtClean="0">
                          <a:solidFill>
                            <a:srgbClr val="000000"/>
                          </a:solidFill>
                          <a:latin typeface="+mn-lt"/>
                        </a:rPr>
                        <a:t>46,00</a:t>
                      </a:r>
                      <a:endParaRPr lang="es-PA" sz="2000" b="0" i="0" u="none" strike="noStrike" dirty="0">
                        <a:solidFill>
                          <a:srgbClr val="000000"/>
                        </a:solidFill>
                        <a:latin typeface="+mn-lt"/>
                      </a:endParaRP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1699">
                <a:tc>
                  <a:txBody>
                    <a:bodyPr/>
                    <a:lstStyle/>
                    <a:p>
                      <a:pPr algn="ctr" fontAlgn="ctr"/>
                      <a:r>
                        <a:rPr lang="es-PA" sz="2000" b="1" i="0" u="none" strike="noStrike">
                          <a:solidFill>
                            <a:srgbClr val="000000"/>
                          </a:solidFill>
                          <a:latin typeface="+mn-lt"/>
                        </a:rPr>
                        <a:t>Upati</a:t>
                      </a: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0" i="0" u="none" strike="noStrike" dirty="0" smtClean="0">
                          <a:solidFill>
                            <a:srgbClr val="000000"/>
                          </a:solidFill>
                          <a:latin typeface="+mn-lt"/>
                        </a:rPr>
                        <a:t>3,6E-08</a:t>
                      </a:r>
                      <a:endParaRPr lang="es-PA" sz="2000" b="0" i="0" u="none" strike="noStrike" dirty="0">
                        <a:solidFill>
                          <a:srgbClr val="000000"/>
                        </a:solidFill>
                        <a:latin typeface="+mn-lt"/>
                      </a:endParaRP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0" i="0" u="none" strike="noStrike" dirty="0">
                          <a:solidFill>
                            <a:srgbClr val="000000"/>
                          </a:solidFill>
                          <a:latin typeface="+mn-lt"/>
                        </a:rPr>
                        <a:t>B</a:t>
                      </a: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1" i="0" u="none" strike="noStrike" dirty="0">
                          <a:solidFill>
                            <a:srgbClr val="000000"/>
                          </a:solidFill>
                          <a:latin typeface="+mn-lt"/>
                        </a:rPr>
                        <a:t>Normal (k=2)</a:t>
                      </a: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0" i="0" u="none" strike="noStrike" dirty="0" smtClean="0">
                          <a:solidFill>
                            <a:srgbClr val="000000"/>
                          </a:solidFill>
                          <a:latin typeface="+mn-lt"/>
                        </a:rPr>
                        <a:t>1,82E-08</a:t>
                      </a:r>
                      <a:endParaRPr lang="es-PA" sz="2000" b="0" i="0" u="none" strike="noStrike" dirty="0">
                        <a:solidFill>
                          <a:srgbClr val="000000"/>
                        </a:solidFill>
                        <a:latin typeface="+mn-lt"/>
                      </a:endParaRP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0" i="0" u="none" strike="noStrike" dirty="0" smtClean="0">
                          <a:solidFill>
                            <a:srgbClr val="000000"/>
                          </a:solidFill>
                          <a:latin typeface="+mn-lt"/>
                        </a:rPr>
                        <a:t>0,00</a:t>
                      </a:r>
                      <a:endParaRPr lang="es-PA" sz="2000" b="0" i="0" u="none" strike="noStrike" dirty="0">
                        <a:solidFill>
                          <a:srgbClr val="000000"/>
                        </a:solidFill>
                        <a:latin typeface="+mn-lt"/>
                      </a:endParaRP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1699">
                <a:tc>
                  <a:txBody>
                    <a:bodyPr/>
                    <a:lstStyle/>
                    <a:p>
                      <a:pPr algn="ctr" fontAlgn="ctr"/>
                      <a:r>
                        <a:rPr lang="es-PA" sz="2000" b="1" i="0" u="none" strike="noStrike">
                          <a:solidFill>
                            <a:srgbClr val="000000"/>
                          </a:solidFill>
                          <a:latin typeface="+mn-lt"/>
                        </a:rPr>
                        <a:t>Upresi</a:t>
                      </a: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0" i="0" u="none" strike="noStrike" dirty="0" smtClean="0">
                          <a:solidFill>
                            <a:srgbClr val="000000"/>
                          </a:solidFill>
                          <a:latin typeface="+mn-lt"/>
                        </a:rPr>
                        <a:t>0,0001</a:t>
                      </a:r>
                      <a:endParaRPr lang="es-PA" sz="2000" b="0" i="0" u="none" strike="noStrike" dirty="0">
                        <a:solidFill>
                          <a:srgbClr val="000000"/>
                        </a:solidFill>
                        <a:latin typeface="+mn-lt"/>
                      </a:endParaRP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0" i="0" u="none" strike="noStrike">
                          <a:solidFill>
                            <a:srgbClr val="000000"/>
                          </a:solidFill>
                          <a:latin typeface="+mn-lt"/>
                        </a:rPr>
                        <a:t>B</a:t>
                      </a: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1" i="0" u="none" strike="noStrike" dirty="0">
                          <a:solidFill>
                            <a:srgbClr val="000000"/>
                          </a:solidFill>
                          <a:latin typeface="+mn-lt"/>
                        </a:rPr>
                        <a:t>Rectangular</a:t>
                      </a: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0" i="0" u="none" strike="noStrike" dirty="0" smtClean="0">
                          <a:solidFill>
                            <a:srgbClr val="000000"/>
                          </a:solidFill>
                          <a:latin typeface="+mn-lt"/>
                        </a:rPr>
                        <a:t>2,89E-05</a:t>
                      </a:r>
                      <a:endParaRPr lang="es-PA" sz="2000" b="0" i="0" u="none" strike="noStrike" dirty="0">
                        <a:solidFill>
                          <a:srgbClr val="000000"/>
                        </a:solidFill>
                        <a:latin typeface="+mn-lt"/>
                      </a:endParaRP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0" i="0" u="none" strike="noStrike" dirty="0" smtClean="0">
                          <a:solidFill>
                            <a:srgbClr val="000000"/>
                          </a:solidFill>
                          <a:latin typeface="+mn-lt"/>
                        </a:rPr>
                        <a:t>0,08</a:t>
                      </a:r>
                      <a:endParaRPr lang="es-PA" sz="2000" b="0" i="0" u="none" strike="noStrike" dirty="0">
                        <a:solidFill>
                          <a:srgbClr val="000000"/>
                        </a:solidFill>
                        <a:latin typeface="+mn-lt"/>
                      </a:endParaRP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81699">
                <a:tc>
                  <a:txBody>
                    <a:bodyPr/>
                    <a:lstStyle/>
                    <a:p>
                      <a:pPr algn="ctr" fontAlgn="ctr"/>
                      <a:r>
                        <a:rPr lang="es-PA" sz="2000" b="1" i="0" u="none" strike="noStrike">
                          <a:solidFill>
                            <a:srgbClr val="000000"/>
                          </a:solidFill>
                          <a:latin typeface="+mn-lt"/>
                        </a:rPr>
                        <a:t>Urep</a:t>
                      </a: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0" i="0" u="none" strike="noStrike" dirty="0" smtClean="0">
                          <a:solidFill>
                            <a:srgbClr val="000000"/>
                          </a:solidFill>
                          <a:latin typeface="+mn-lt"/>
                        </a:rPr>
                        <a:t>0,02</a:t>
                      </a:r>
                      <a:endParaRPr lang="es-PA" sz="2000" b="0" i="0" u="none" strike="noStrike" dirty="0">
                        <a:solidFill>
                          <a:srgbClr val="000000"/>
                        </a:solidFill>
                        <a:latin typeface="+mn-lt"/>
                      </a:endParaRP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0" i="0" u="none" strike="noStrike">
                          <a:solidFill>
                            <a:srgbClr val="000000"/>
                          </a:solidFill>
                          <a:latin typeface="+mn-lt"/>
                        </a:rPr>
                        <a:t>A</a:t>
                      </a: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1" i="0" u="none" strike="noStrike">
                          <a:solidFill>
                            <a:srgbClr val="000000"/>
                          </a:solidFill>
                          <a:latin typeface="+mn-lt"/>
                        </a:rPr>
                        <a:t>Normal (k=1)</a:t>
                      </a: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0" i="0" u="none" strike="noStrike" dirty="0" smtClean="0">
                          <a:solidFill>
                            <a:srgbClr val="000000"/>
                          </a:solidFill>
                          <a:latin typeface="+mn-lt"/>
                        </a:rPr>
                        <a:t>1,74E-02</a:t>
                      </a:r>
                      <a:endParaRPr lang="es-PA" sz="2000" b="0" i="0" u="none" strike="noStrike" dirty="0">
                        <a:solidFill>
                          <a:srgbClr val="000000"/>
                        </a:solidFill>
                        <a:latin typeface="+mn-lt"/>
                      </a:endParaRP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0" i="0" u="none" strike="noStrike" smtClean="0">
                          <a:solidFill>
                            <a:srgbClr val="000000"/>
                          </a:solidFill>
                          <a:latin typeface="+mn-lt"/>
                        </a:rPr>
                        <a:t>46.26</a:t>
                      </a:r>
                      <a:endParaRPr lang="es-PA" sz="2000" b="0" i="0" u="none" strike="noStrike" dirty="0">
                        <a:solidFill>
                          <a:srgbClr val="000000"/>
                        </a:solidFill>
                        <a:latin typeface="+mn-lt"/>
                      </a:endParaRPr>
                    </a:p>
                  </a:txBody>
                  <a:tcPr marL="8467" marR="8467" marT="846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6309481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gray">
          <a:xfrm>
            <a:off x="468313" y="2349500"/>
            <a:ext cx="5111750" cy="3887788"/>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s-PA" sz="2800" dirty="0">
                <a:solidFill>
                  <a:schemeClr val="tx1">
                    <a:lumMod val="95000"/>
                    <a:lumOff val="5000"/>
                  </a:schemeClr>
                </a:solidFill>
                <a:latin typeface="+mn-lt"/>
                <a:cs typeface="Arial" charset="0"/>
              </a:rPr>
              <a:t>Tercero: </a:t>
            </a:r>
            <a:r>
              <a:rPr lang="es-PA" sz="2800" dirty="0" smtClean="0">
                <a:solidFill>
                  <a:schemeClr val="tx1">
                    <a:lumMod val="95000"/>
                    <a:lumOff val="5000"/>
                  </a:schemeClr>
                </a:solidFill>
                <a:latin typeface="+mn-lt"/>
                <a:cs typeface="Arial" charset="0"/>
              </a:rPr>
              <a:t>Aplicar la GUM</a:t>
            </a:r>
            <a:endParaRPr lang="es-PA" sz="2800" dirty="0">
              <a:solidFill>
                <a:schemeClr val="tx1">
                  <a:lumMod val="95000"/>
                  <a:lumOff val="5000"/>
                </a:schemeClr>
              </a:solidFill>
              <a:latin typeface="+mn-lt"/>
              <a:cs typeface="Arial" charset="0"/>
            </a:endParaRPr>
          </a:p>
          <a:p>
            <a:pPr marL="342900" indent="-342900">
              <a:spcBef>
                <a:spcPct val="20000"/>
              </a:spcBef>
              <a:buFont typeface="Arial" pitchFamily="34" charset="0"/>
              <a:buChar char="•"/>
              <a:defRPr/>
            </a:pPr>
            <a:r>
              <a:rPr lang="es-PA" sz="2800" b="0" dirty="0">
                <a:solidFill>
                  <a:schemeClr val="tx1">
                    <a:lumMod val="95000"/>
                    <a:lumOff val="5000"/>
                  </a:schemeClr>
                </a:solidFill>
                <a:latin typeface="+mn-lt"/>
                <a:cs typeface="Arial" charset="0"/>
              </a:rPr>
              <a:t>Obtener los coeficientes de sensibilidad del sistema derivando el modelo del error</a:t>
            </a:r>
            <a:endParaRPr lang="es-PA" sz="2800" b="0" kern="0" dirty="0">
              <a:solidFill>
                <a:schemeClr val="tx1">
                  <a:lumMod val="95000"/>
                  <a:lumOff val="5000"/>
                </a:schemeClr>
              </a:solidFill>
              <a:latin typeface="+mn-lt"/>
              <a:cs typeface="+mn-cs"/>
            </a:endParaRPr>
          </a:p>
        </p:txBody>
      </p:sp>
      <p:sp>
        <p:nvSpPr>
          <p:cNvPr id="9"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ESTIMACIÓN DE LA INCERTIDUMBRE DEL RESULTADO DE LA MEDICIÓN</a:t>
            </a:r>
          </a:p>
        </p:txBody>
      </p:sp>
      <p:graphicFrame>
        <p:nvGraphicFramePr>
          <p:cNvPr id="36866" name="Object 2"/>
          <p:cNvGraphicFramePr>
            <a:graphicFrameLocks noChangeAspect="1"/>
          </p:cNvGraphicFramePr>
          <p:nvPr/>
        </p:nvGraphicFramePr>
        <p:xfrm>
          <a:off x="1895494" y="4649291"/>
          <a:ext cx="1668394" cy="1444005"/>
        </p:xfrm>
        <a:graphic>
          <a:graphicData uri="http://schemas.openxmlformats.org/presentationml/2006/ole">
            <mc:AlternateContent xmlns:mc="http://schemas.openxmlformats.org/markup-compatibility/2006">
              <mc:Choice xmlns:v="urn:schemas-microsoft-com:vml" Requires="v">
                <p:oleObj spid="_x0000_s29702" name="Ecuación" r:id="rId3" imgW="393480" imgH="393480" progId="Equation.3">
                  <p:embed/>
                </p:oleObj>
              </mc:Choice>
              <mc:Fallback>
                <p:oleObj name="Ecuación" r:id="rId3" imgW="393480" imgH="393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5494" y="4649291"/>
                        <a:ext cx="1668394" cy="144400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67" name="Object 3"/>
          <p:cNvGraphicFramePr>
            <a:graphicFrameLocks noChangeAspect="1"/>
          </p:cNvGraphicFramePr>
          <p:nvPr/>
        </p:nvGraphicFramePr>
        <p:xfrm>
          <a:off x="5983288" y="1916113"/>
          <a:ext cx="2146300" cy="4762500"/>
        </p:xfrm>
        <a:graphic>
          <a:graphicData uri="http://schemas.openxmlformats.org/presentationml/2006/ole">
            <mc:AlternateContent xmlns:mc="http://schemas.openxmlformats.org/markup-compatibility/2006">
              <mc:Choice xmlns:v="urn:schemas-microsoft-com:vml" Requires="v">
                <p:oleObj spid="_x0000_s29703" name="Ecuación" r:id="rId5" imgW="939600" imgH="2158920" progId="Equation.3">
                  <p:embed/>
                </p:oleObj>
              </mc:Choice>
              <mc:Fallback>
                <p:oleObj name="Ecuación" r:id="rId5" imgW="939600" imgH="21589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83288" y="1916113"/>
                        <a:ext cx="2146300" cy="476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475823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LA GUM</a:t>
            </a:r>
          </a:p>
        </p:txBody>
      </p:sp>
      <p:sp>
        <p:nvSpPr>
          <p:cNvPr id="185348" name="Rectangle 3"/>
          <p:cNvSpPr txBox="1">
            <a:spLocks noChangeArrowheads="1"/>
          </p:cNvSpPr>
          <p:nvPr/>
        </p:nvSpPr>
        <p:spPr bwMode="gray">
          <a:xfrm>
            <a:off x="0" y="1844675"/>
            <a:ext cx="4643438" cy="4999038"/>
          </a:xfrm>
          <a:prstGeom prst="rect">
            <a:avLst/>
          </a:prstGeom>
          <a:noFill/>
          <a:ln w="9525">
            <a:noFill/>
            <a:miter lim="800000"/>
            <a:headEnd/>
            <a:tailEnd/>
          </a:ln>
        </p:spPr>
        <p:txBody>
          <a:bodyPr/>
          <a:lstStyle/>
          <a:p>
            <a:pPr marL="342900" indent="-342900">
              <a:spcBef>
                <a:spcPts val="600"/>
              </a:spcBef>
              <a:spcAft>
                <a:spcPts val="600"/>
              </a:spcAft>
              <a:buFont typeface="Arial" pitchFamily="34" charset="0"/>
              <a:buChar char="•"/>
            </a:pPr>
            <a:r>
              <a:rPr lang="es-PA" sz="2400"/>
              <a:t>BIPM</a:t>
            </a:r>
            <a:r>
              <a:rPr lang="es-PA" sz="2400" b="0"/>
              <a:t>: </a:t>
            </a:r>
            <a:r>
              <a:rPr lang="fr-FR" sz="2400" b="0"/>
              <a:t>Bureau International des Poids et Mesures.</a:t>
            </a:r>
            <a:endParaRPr lang="es-PA" sz="2400" b="0"/>
          </a:p>
          <a:p>
            <a:pPr marL="342900" indent="-342900">
              <a:spcBef>
                <a:spcPts val="600"/>
              </a:spcBef>
              <a:spcAft>
                <a:spcPts val="600"/>
              </a:spcAft>
              <a:buFont typeface="Arial" pitchFamily="34" charset="0"/>
              <a:buChar char="•"/>
            </a:pPr>
            <a:r>
              <a:rPr lang="en-US" sz="2400"/>
              <a:t>IEC</a:t>
            </a:r>
            <a:r>
              <a:rPr lang="en-US" sz="2400" b="0"/>
              <a:t>: International Electrotechnical Commission</a:t>
            </a:r>
            <a:r>
              <a:rPr lang="es-PA" sz="2400" b="0"/>
              <a:t>.</a:t>
            </a:r>
          </a:p>
          <a:p>
            <a:pPr marL="342900" indent="-342900">
              <a:spcBef>
                <a:spcPts val="600"/>
              </a:spcBef>
              <a:spcAft>
                <a:spcPts val="600"/>
              </a:spcAft>
              <a:buFont typeface="Arial" pitchFamily="34" charset="0"/>
              <a:buChar char="•"/>
            </a:pPr>
            <a:r>
              <a:rPr lang="es-PA" sz="2400"/>
              <a:t>ISO</a:t>
            </a:r>
            <a:r>
              <a:rPr lang="es-PA" sz="2400" b="0"/>
              <a:t>: International Organization for Standardization.</a:t>
            </a:r>
          </a:p>
          <a:p>
            <a:pPr marL="342900" indent="-342900">
              <a:spcBef>
                <a:spcPts val="600"/>
              </a:spcBef>
              <a:spcAft>
                <a:spcPts val="600"/>
              </a:spcAft>
              <a:buFont typeface="Arial" pitchFamily="34" charset="0"/>
              <a:buChar char="•"/>
            </a:pPr>
            <a:r>
              <a:rPr lang="es-PA" sz="2400"/>
              <a:t>OIML</a:t>
            </a:r>
            <a:r>
              <a:rPr lang="es-PA" sz="2400" b="0"/>
              <a:t>: </a:t>
            </a:r>
            <a:r>
              <a:rPr lang="fr-FR" sz="2400" b="0"/>
              <a:t>Organisation Internationale de Métrologie Légale.</a:t>
            </a:r>
          </a:p>
        </p:txBody>
      </p:sp>
      <p:sp>
        <p:nvSpPr>
          <p:cNvPr id="185349" name="Rectangle 3"/>
          <p:cNvSpPr txBox="1">
            <a:spLocks noChangeArrowheads="1"/>
          </p:cNvSpPr>
          <p:nvPr/>
        </p:nvSpPr>
        <p:spPr bwMode="gray">
          <a:xfrm>
            <a:off x="4572000" y="1885950"/>
            <a:ext cx="4572000" cy="4999038"/>
          </a:xfrm>
          <a:prstGeom prst="rect">
            <a:avLst/>
          </a:prstGeom>
          <a:noFill/>
          <a:ln w="9525">
            <a:noFill/>
            <a:miter lim="800000"/>
            <a:headEnd/>
            <a:tailEnd/>
          </a:ln>
        </p:spPr>
        <p:txBody>
          <a:bodyPr/>
          <a:lstStyle/>
          <a:p>
            <a:pPr marL="342900" indent="-342900">
              <a:spcBef>
                <a:spcPts val="600"/>
              </a:spcBef>
              <a:spcAft>
                <a:spcPts val="600"/>
              </a:spcAft>
              <a:buFont typeface="Arial" pitchFamily="34" charset="0"/>
              <a:buChar char="•"/>
            </a:pPr>
            <a:r>
              <a:rPr lang="es-PA" sz="2400"/>
              <a:t>IUPAQ</a:t>
            </a:r>
            <a:r>
              <a:rPr lang="es-PA" sz="2400" b="0"/>
              <a:t>: </a:t>
            </a:r>
            <a:r>
              <a:rPr lang="en-US" sz="2400" b="0"/>
              <a:t>International Union of Pure and Applied Chemistry.</a:t>
            </a:r>
            <a:endParaRPr lang="es-PA" sz="2400" b="0"/>
          </a:p>
          <a:p>
            <a:pPr marL="342900" indent="-342900">
              <a:spcBef>
                <a:spcPts val="600"/>
              </a:spcBef>
              <a:spcAft>
                <a:spcPts val="600"/>
              </a:spcAft>
              <a:buFont typeface="Arial" pitchFamily="34" charset="0"/>
              <a:buChar char="•"/>
            </a:pPr>
            <a:r>
              <a:rPr lang="es-PA" sz="2400"/>
              <a:t>IUPAP</a:t>
            </a:r>
            <a:r>
              <a:rPr lang="es-PA" sz="2400" b="0"/>
              <a:t>: International</a:t>
            </a:r>
            <a:r>
              <a:rPr lang="en-US" sz="2400" b="0"/>
              <a:t> Union of Pure and Applied Physics.</a:t>
            </a:r>
            <a:endParaRPr lang="es-PA" sz="2400" b="0"/>
          </a:p>
          <a:p>
            <a:pPr marL="342900" indent="-342900">
              <a:spcBef>
                <a:spcPts val="600"/>
              </a:spcBef>
              <a:spcAft>
                <a:spcPts val="600"/>
              </a:spcAft>
              <a:buFont typeface="Arial" pitchFamily="34" charset="0"/>
              <a:buChar char="•"/>
            </a:pPr>
            <a:r>
              <a:rPr lang="es-PA" sz="2400"/>
              <a:t>IFCC</a:t>
            </a:r>
            <a:r>
              <a:rPr lang="es-PA" sz="2400" b="0"/>
              <a:t>: </a:t>
            </a:r>
            <a:r>
              <a:rPr lang="en-US" sz="2400" b="0"/>
              <a:t>International Federation of Clinical Chemistry and Laboratory Medicine.</a:t>
            </a:r>
            <a:endParaRPr lang="es-PA" sz="2400" b="0"/>
          </a:p>
          <a:p>
            <a:pPr marL="342900" indent="-342900">
              <a:spcBef>
                <a:spcPts val="600"/>
              </a:spcBef>
              <a:spcAft>
                <a:spcPts val="600"/>
              </a:spcAft>
              <a:buFont typeface="Arial" pitchFamily="34" charset="0"/>
              <a:buChar char="•"/>
            </a:pPr>
            <a:r>
              <a:rPr lang="es-PA" sz="2400"/>
              <a:t>ILAC</a:t>
            </a:r>
            <a:r>
              <a:rPr lang="es-PA" sz="2400" b="0"/>
              <a:t>: International Laboratory Accreditation Cooperation.</a:t>
            </a:r>
          </a:p>
        </p:txBody>
      </p:sp>
    </p:spTree>
    <p:extLst>
      <p:ext uri="{BB962C8B-B14F-4D97-AF65-F5344CB8AC3E}">
        <p14:creationId xmlns:p14="http://schemas.microsoft.com/office/powerpoint/2010/main" val="42479279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gray">
          <a:xfrm>
            <a:off x="468313" y="2349500"/>
            <a:ext cx="8280400" cy="3887788"/>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s-PA" sz="2800" b="0" dirty="0">
                <a:solidFill>
                  <a:schemeClr val="tx1">
                    <a:lumMod val="95000"/>
                    <a:lumOff val="5000"/>
                  </a:schemeClr>
                </a:solidFill>
                <a:latin typeface="+mn-lt"/>
                <a:cs typeface="Arial" charset="0"/>
              </a:rPr>
              <a:t>Obtener la combinación de la suma cuadrática de los componentes y sus coeficientes de sensibilidad:</a:t>
            </a:r>
            <a:endParaRPr lang="es-PA" sz="2800" b="0" kern="0" dirty="0">
              <a:solidFill>
                <a:schemeClr val="tx1">
                  <a:lumMod val="95000"/>
                  <a:lumOff val="5000"/>
                </a:schemeClr>
              </a:solidFill>
              <a:latin typeface="+mn-lt"/>
              <a:cs typeface="+mn-cs"/>
            </a:endParaRPr>
          </a:p>
        </p:txBody>
      </p:sp>
      <p:sp>
        <p:nvSpPr>
          <p:cNvPr id="9"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ESTIMACIÓN DE LA INCERTIDUMBRE DEL RESULTADO DE LA MEDICIÓN</a:t>
            </a:r>
          </a:p>
        </p:txBody>
      </p:sp>
      <p:graphicFrame>
        <p:nvGraphicFramePr>
          <p:cNvPr id="10" name="9 Tabla"/>
          <p:cNvGraphicFramePr>
            <a:graphicFrameLocks noGrp="1"/>
          </p:cNvGraphicFramePr>
          <p:nvPr/>
        </p:nvGraphicFramePr>
        <p:xfrm>
          <a:off x="1547813" y="3573463"/>
          <a:ext cx="6264696" cy="2736304"/>
        </p:xfrm>
        <a:graphic>
          <a:graphicData uri="http://schemas.openxmlformats.org/drawingml/2006/table">
            <a:tbl>
              <a:tblPr/>
              <a:tblGrid>
                <a:gridCol w="2088232"/>
                <a:gridCol w="2088232"/>
                <a:gridCol w="2088232"/>
              </a:tblGrid>
              <a:tr h="1026114">
                <a:tc>
                  <a:txBody>
                    <a:bodyPr/>
                    <a:lstStyle/>
                    <a:p>
                      <a:pPr algn="ctr" fontAlgn="ctr"/>
                      <a:r>
                        <a:rPr lang="es-PA" sz="2000" b="1" i="0" u="none" strike="noStrike" smtClean="0">
                          <a:solidFill>
                            <a:srgbClr val="000000"/>
                          </a:solidFill>
                          <a:latin typeface="+mn-lt"/>
                        </a:rPr>
                        <a:t>C.i.</a:t>
                      </a:r>
                      <a:endParaRPr lang="es-PA" sz="2000" b="1"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1" i="0" u="none" strike="noStrike" dirty="0" err="1">
                          <a:solidFill>
                            <a:srgbClr val="000000"/>
                          </a:solidFill>
                          <a:latin typeface="+mn-lt"/>
                        </a:rPr>
                        <a:t>u</a:t>
                      </a:r>
                      <a:r>
                        <a:rPr lang="es-PA" sz="2000" b="1" i="0" u="none" strike="noStrike" baseline="-25000" dirty="0" err="1">
                          <a:solidFill>
                            <a:srgbClr val="000000"/>
                          </a:solidFill>
                          <a:latin typeface="+mn-lt"/>
                        </a:rPr>
                        <a:t>c</a:t>
                      </a:r>
                      <a:r>
                        <a:rPr lang="es-PA" sz="2000" b="1" i="0" u="none" strike="noStrike" dirty="0">
                          <a:solidFill>
                            <a:srgbClr val="000000"/>
                          </a:solidFill>
                          <a:latin typeface="+mn-lt"/>
                        </a:rPr>
                        <a:t> </a:t>
                      </a:r>
                      <a:r>
                        <a:rPr lang="es-PA" sz="2000" b="1" i="0" u="none" strike="noStrike">
                          <a:solidFill>
                            <a:srgbClr val="000000"/>
                          </a:solidFill>
                          <a:latin typeface="+mn-lt"/>
                        </a:rPr>
                        <a:t>*</a:t>
                      </a:r>
                      <a:r>
                        <a:rPr lang="es-PA" sz="2000" b="1" i="0" u="none" strike="noStrike" smtClean="0">
                          <a:solidFill>
                            <a:srgbClr val="000000"/>
                          </a:solidFill>
                          <a:latin typeface="+mn-lt"/>
                        </a:rPr>
                        <a:t>C.i. </a:t>
                      </a:r>
                      <a:r>
                        <a:rPr lang="es-PA" sz="2000" b="1" i="0" u="none" strike="noStrike" dirty="0">
                          <a:solidFill>
                            <a:srgbClr val="000000"/>
                          </a:solidFill>
                          <a:latin typeface="+mn-lt"/>
                        </a:rPr>
                        <a:t>(s)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1" i="0" u="none" strike="noStrike">
                          <a:solidFill>
                            <a:srgbClr val="000000"/>
                          </a:solidFill>
                          <a:latin typeface="+mn-lt"/>
                        </a:rPr>
                        <a:t>u</a:t>
                      </a:r>
                      <a:r>
                        <a:rPr lang="es-PA" sz="2000" b="1" i="0" u="none" strike="noStrike" baseline="-25000">
                          <a:solidFill>
                            <a:srgbClr val="000000"/>
                          </a:solidFill>
                          <a:latin typeface="+mn-lt"/>
                        </a:rPr>
                        <a:t>c</a:t>
                      </a:r>
                      <a:r>
                        <a:rPr lang="es-PA" sz="2000" b="1" i="0" u="none" strike="noStrike">
                          <a:solidFill>
                            <a:srgbClr val="000000"/>
                          </a:solidFill>
                          <a:latin typeface="+mn-lt"/>
                        </a:rPr>
                        <a:t> (s)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2038">
                <a:tc>
                  <a:txBody>
                    <a:bodyPr/>
                    <a:lstStyle/>
                    <a:p>
                      <a:pPr algn="ctr" fontAlgn="ctr"/>
                      <a:r>
                        <a:rPr lang="es-PA" sz="2000" b="0" i="0" u="none" strike="noStrike" dirty="0">
                          <a:solidFill>
                            <a:srgbClr val="000000"/>
                          </a:solidFill>
                          <a:latin typeface="+mn-lt"/>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0" i="0" u="none" strike="noStrike" dirty="0" smtClean="0">
                          <a:solidFill>
                            <a:srgbClr val="000000"/>
                          </a:solidFill>
                          <a:latin typeface="+mn-lt"/>
                        </a:rPr>
                        <a:t>2,89E-03</a:t>
                      </a:r>
                      <a:endParaRPr lang="es-PA" sz="2000" b="0"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fontAlgn="ctr"/>
                      <a:r>
                        <a:rPr lang="es-PA" sz="2000" b="0" i="0" u="none" strike="noStrike" dirty="0" smtClean="0">
                          <a:solidFill>
                            <a:srgbClr val="000000"/>
                          </a:solidFill>
                          <a:latin typeface="+mn-lt"/>
                        </a:rPr>
                        <a:t>0,025</a:t>
                      </a:r>
                      <a:endParaRPr lang="es-PA" sz="2000" b="0"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2038">
                <a:tc>
                  <a:txBody>
                    <a:bodyPr/>
                    <a:lstStyle/>
                    <a:p>
                      <a:pPr algn="ctr" fontAlgn="ctr"/>
                      <a:r>
                        <a:rPr lang="es-PA" sz="2000" b="0" i="0" u="none" strike="noStrike">
                          <a:solidFill>
                            <a:srgbClr val="000000"/>
                          </a:solidFill>
                          <a:latin typeface="+mn-lt"/>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0" i="0" u="none" strike="noStrike" dirty="0" smtClean="0">
                          <a:solidFill>
                            <a:srgbClr val="000000"/>
                          </a:solidFill>
                          <a:latin typeface="+mn-lt"/>
                        </a:rPr>
                        <a:t>1,73E-02</a:t>
                      </a:r>
                      <a:endParaRPr lang="es-PA" sz="2000" b="0"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s-PA"/>
                    </a:p>
                  </a:txBody>
                  <a:tcPr/>
                </a:tc>
              </a:tr>
              <a:tr h="342038">
                <a:tc>
                  <a:txBody>
                    <a:bodyPr/>
                    <a:lstStyle/>
                    <a:p>
                      <a:pPr algn="ctr" fontAlgn="ctr"/>
                      <a:r>
                        <a:rPr lang="es-PA" sz="2000" b="0" i="0" u="none" strike="noStrike" dirty="0">
                          <a:solidFill>
                            <a:srgbClr val="000000"/>
                          </a:solidFill>
                          <a:latin typeface="+mn-lt"/>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0" i="0" u="none" strike="noStrike" dirty="0" smtClean="0">
                          <a:solidFill>
                            <a:srgbClr val="000000"/>
                          </a:solidFill>
                          <a:latin typeface="+mn-lt"/>
                        </a:rPr>
                        <a:t>1,82E-08</a:t>
                      </a:r>
                      <a:endParaRPr lang="es-PA" sz="2000" b="0"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s-PA"/>
                    </a:p>
                  </a:txBody>
                  <a:tcPr/>
                </a:tc>
              </a:tr>
              <a:tr h="342038">
                <a:tc>
                  <a:txBody>
                    <a:bodyPr/>
                    <a:lstStyle/>
                    <a:p>
                      <a:pPr algn="ctr" fontAlgn="ctr"/>
                      <a:r>
                        <a:rPr lang="es-PA" sz="2000" b="0" i="0" u="none" strike="noStrike">
                          <a:solidFill>
                            <a:srgbClr val="000000"/>
                          </a:solidFill>
                          <a:latin typeface="+mn-lt"/>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0" i="0" u="none" strike="noStrike" dirty="0" smtClean="0">
                          <a:solidFill>
                            <a:srgbClr val="000000"/>
                          </a:solidFill>
                          <a:latin typeface="+mn-lt"/>
                        </a:rPr>
                        <a:t>2,89E-05</a:t>
                      </a:r>
                      <a:endParaRPr lang="es-PA" sz="2000" b="0"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s-PA"/>
                    </a:p>
                  </a:txBody>
                  <a:tcPr/>
                </a:tc>
              </a:tr>
              <a:tr h="342038">
                <a:tc>
                  <a:txBody>
                    <a:bodyPr/>
                    <a:lstStyle/>
                    <a:p>
                      <a:pPr algn="ctr" fontAlgn="ctr"/>
                      <a:r>
                        <a:rPr lang="es-PA" sz="2000" b="0" i="0" u="none" strike="noStrike">
                          <a:solidFill>
                            <a:srgbClr val="000000"/>
                          </a:solidFill>
                          <a:latin typeface="+mn-lt"/>
                        </a:rPr>
                        <a:t>1</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000" b="0" i="0" u="none" strike="noStrike" dirty="0" smtClean="0">
                          <a:solidFill>
                            <a:srgbClr val="000000"/>
                          </a:solidFill>
                          <a:latin typeface="+mn-lt"/>
                        </a:rPr>
                        <a:t>1,74E-02</a:t>
                      </a:r>
                      <a:endParaRPr lang="es-PA" sz="2000" b="0"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s-PA"/>
                    </a:p>
                  </a:txBody>
                  <a:tcPr/>
                </a:tc>
              </a:tr>
            </a:tbl>
          </a:graphicData>
        </a:graphic>
      </p:graphicFrame>
    </p:spTree>
    <p:extLst>
      <p:ext uri="{BB962C8B-B14F-4D97-AF65-F5344CB8AC3E}">
        <p14:creationId xmlns:p14="http://schemas.microsoft.com/office/powerpoint/2010/main" val="308306652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gray">
          <a:xfrm>
            <a:off x="468313" y="2349500"/>
            <a:ext cx="8229600" cy="3816350"/>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s-ES_tradnl" sz="2800" b="0" dirty="0" smtClean="0">
                <a:solidFill>
                  <a:srgbClr val="000000"/>
                </a:solidFill>
                <a:latin typeface="+mn-lt"/>
                <a:cs typeface="Arial" charset="0"/>
              </a:rPr>
              <a:t>Obtener </a:t>
            </a:r>
            <a:r>
              <a:rPr lang="es-ES_tradnl" sz="2800" b="0" dirty="0">
                <a:solidFill>
                  <a:srgbClr val="000000"/>
                </a:solidFill>
                <a:latin typeface="+mn-lt"/>
                <a:cs typeface="Arial" charset="0"/>
              </a:rPr>
              <a:t>los grados de libertad individuales y los grados de libertad efectivos mediante la Fórmula de </a:t>
            </a:r>
            <a:r>
              <a:rPr lang="es-ES_tradnl" sz="2800" b="0" dirty="0" err="1">
                <a:solidFill>
                  <a:srgbClr val="000000"/>
                </a:solidFill>
                <a:latin typeface="+mn-lt"/>
                <a:cs typeface="Arial" charset="0"/>
              </a:rPr>
              <a:t>Welch-Satterthwaite</a:t>
            </a:r>
            <a:r>
              <a:rPr lang="es-ES_tradnl" sz="2800" b="0" dirty="0">
                <a:solidFill>
                  <a:srgbClr val="000000"/>
                </a:solidFill>
                <a:latin typeface="+mn-lt"/>
                <a:cs typeface="Arial" charset="0"/>
              </a:rPr>
              <a:t>.</a:t>
            </a:r>
          </a:p>
          <a:p>
            <a:pPr marL="342900" indent="-342900">
              <a:spcBef>
                <a:spcPct val="20000"/>
              </a:spcBef>
              <a:buFont typeface="Arial" pitchFamily="34" charset="0"/>
              <a:buChar char="•"/>
              <a:defRPr/>
            </a:pPr>
            <a:r>
              <a:rPr lang="es-ES_tradnl" sz="2800" b="0" dirty="0">
                <a:solidFill>
                  <a:srgbClr val="000000"/>
                </a:solidFill>
                <a:latin typeface="+mn-lt"/>
                <a:cs typeface="Arial" charset="0"/>
              </a:rPr>
              <a:t>Obtener mediante la fórmula de la distribución t inversa de </a:t>
            </a:r>
            <a:r>
              <a:rPr lang="es-ES_tradnl" sz="2800" b="0" dirty="0" err="1">
                <a:solidFill>
                  <a:srgbClr val="000000"/>
                </a:solidFill>
                <a:latin typeface="+mn-lt"/>
                <a:cs typeface="Arial" charset="0"/>
              </a:rPr>
              <a:t>Student</a:t>
            </a:r>
            <a:r>
              <a:rPr lang="es-ES_tradnl" sz="2800" b="0" dirty="0">
                <a:solidFill>
                  <a:srgbClr val="000000"/>
                </a:solidFill>
                <a:latin typeface="+mn-lt"/>
                <a:cs typeface="Arial" charset="0"/>
              </a:rPr>
              <a:t> el 95% del factor de cobertura.</a:t>
            </a:r>
          </a:p>
          <a:p>
            <a:pPr marL="342900" indent="-342900">
              <a:spcBef>
                <a:spcPct val="20000"/>
              </a:spcBef>
              <a:buFont typeface="Arial" pitchFamily="34" charset="0"/>
              <a:buChar char="•"/>
              <a:defRPr/>
            </a:pPr>
            <a:r>
              <a:rPr lang="es-ES_tradnl" sz="2800" b="0" dirty="0">
                <a:solidFill>
                  <a:srgbClr val="000000"/>
                </a:solidFill>
                <a:latin typeface="+mn-lt"/>
                <a:cs typeface="Arial" charset="0"/>
              </a:rPr>
              <a:t>Obtener el factor de cobertura y multiplicarlo por la incertidumbre estándar combinada.</a:t>
            </a:r>
          </a:p>
          <a:p>
            <a:pPr marL="342900" indent="-342900">
              <a:spcBef>
                <a:spcPct val="20000"/>
              </a:spcBef>
              <a:buFont typeface="Arial" pitchFamily="34" charset="0"/>
              <a:buChar char="•"/>
              <a:defRPr/>
            </a:pPr>
            <a:endParaRPr lang="es-ES_tradnl" sz="2800" b="0" dirty="0">
              <a:solidFill>
                <a:srgbClr val="000000"/>
              </a:solidFill>
              <a:latin typeface="+mn-lt"/>
              <a:cs typeface="Arial" charset="0"/>
            </a:endParaRPr>
          </a:p>
        </p:txBody>
      </p:sp>
      <p:sp>
        <p:nvSpPr>
          <p:cNvPr id="9"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ESTIMACIÓN DE LA INCERTIDUMBRE DEL RESULTADO DE LA MEDICIÓN</a:t>
            </a:r>
          </a:p>
        </p:txBody>
      </p:sp>
    </p:spTree>
    <p:extLst>
      <p:ext uri="{BB962C8B-B14F-4D97-AF65-F5344CB8AC3E}">
        <p14:creationId xmlns:p14="http://schemas.microsoft.com/office/powerpoint/2010/main" val="16990403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ESTIMACIÓN DE LA INCERTIDUMBRE DEL RESULTADO DE LA MEDICIÓN</a:t>
            </a:r>
          </a:p>
        </p:txBody>
      </p:sp>
      <p:graphicFrame>
        <p:nvGraphicFramePr>
          <p:cNvPr id="5" name="4 Tabla"/>
          <p:cNvGraphicFramePr>
            <a:graphicFrameLocks noGrp="1"/>
          </p:cNvGraphicFramePr>
          <p:nvPr/>
        </p:nvGraphicFramePr>
        <p:xfrm>
          <a:off x="179388" y="2708275"/>
          <a:ext cx="8496942" cy="3816424"/>
        </p:xfrm>
        <a:graphic>
          <a:graphicData uri="http://schemas.openxmlformats.org/drawingml/2006/table">
            <a:tbl>
              <a:tblPr/>
              <a:tblGrid>
                <a:gridCol w="1416157"/>
                <a:gridCol w="1416157"/>
                <a:gridCol w="1416157"/>
                <a:gridCol w="1416157"/>
                <a:gridCol w="1416157"/>
                <a:gridCol w="1416157"/>
              </a:tblGrid>
              <a:tr h="1431159">
                <a:tc>
                  <a:txBody>
                    <a:bodyPr/>
                    <a:lstStyle/>
                    <a:p>
                      <a:pPr algn="ctr" fontAlgn="ctr"/>
                      <a:r>
                        <a:rPr lang="es-PA" sz="2400" b="1" i="0" u="none" strike="noStrike" dirty="0">
                          <a:solidFill>
                            <a:srgbClr val="000000"/>
                          </a:solidFill>
                          <a:latin typeface="+mn-lt"/>
                        </a:rPr>
                        <a:t>Vi</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400" b="1" i="0" u="none" strike="noStrike" dirty="0" smtClean="0">
                          <a:solidFill>
                            <a:srgbClr val="000000"/>
                          </a:solidFill>
                          <a:latin typeface="+mn-lt"/>
                        </a:rPr>
                        <a:t>[</a:t>
                      </a:r>
                      <a:r>
                        <a:rPr lang="es-PA" sz="2400" b="1" i="0" u="none" strike="noStrike" dirty="0" err="1" smtClean="0">
                          <a:solidFill>
                            <a:srgbClr val="000000"/>
                          </a:solidFill>
                          <a:latin typeface="+mn-lt"/>
                        </a:rPr>
                        <a:t>u</a:t>
                      </a:r>
                      <a:r>
                        <a:rPr lang="es-PA" sz="2400" b="1" i="0" u="none" strike="noStrike" baseline="-25000" dirty="0" err="1" smtClean="0">
                          <a:solidFill>
                            <a:srgbClr val="000000"/>
                          </a:solidFill>
                          <a:latin typeface="+mn-lt"/>
                        </a:rPr>
                        <a:t>i</a:t>
                      </a:r>
                      <a:r>
                        <a:rPr lang="es-PA" sz="2400" b="1" i="0" u="none" strike="noStrike" dirty="0" smtClean="0">
                          <a:solidFill>
                            <a:srgbClr val="000000"/>
                          </a:solidFill>
                          <a:latin typeface="+mn-lt"/>
                        </a:rPr>
                        <a:t>/</a:t>
                      </a:r>
                      <a:r>
                        <a:rPr lang="es-PA" sz="2400" b="1" i="0" u="none" strike="noStrike" dirty="0" err="1" smtClean="0">
                          <a:solidFill>
                            <a:srgbClr val="000000"/>
                          </a:solidFill>
                          <a:latin typeface="+mn-lt"/>
                        </a:rPr>
                        <a:t>u</a:t>
                      </a:r>
                      <a:r>
                        <a:rPr lang="es-PA" sz="2400" b="1" i="0" u="none" strike="noStrike" baseline="-25000" dirty="0" err="1" smtClean="0">
                          <a:solidFill>
                            <a:srgbClr val="000000"/>
                          </a:solidFill>
                          <a:latin typeface="+mn-lt"/>
                        </a:rPr>
                        <a:t>c</a:t>
                      </a:r>
                      <a:r>
                        <a:rPr lang="es-PA" sz="2400" b="1" i="0" u="none" strike="noStrike" dirty="0" smtClean="0">
                          <a:solidFill>
                            <a:srgbClr val="000000"/>
                          </a:solidFill>
                          <a:latin typeface="+mn-lt"/>
                        </a:rPr>
                        <a:t>]</a:t>
                      </a:r>
                      <a:r>
                        <a:rPr lang="es-PA" sz="2400" b="1" i="0" u="none" strike="noStrike" baseline="30000" dirty="0" smtClean="0">
                          <a:solidFill>
                            <a:srgbClr val="000000"/>
                          </a:solidFill>
                          <a:latin typeface="+mn-lt"/>
                        </a:rPr>
                        <a:t>4</a:t>
                      </a:r>
                      <a:r>
                        <a:rPr lang="es-PA" sz="2400" b="1" i="0" u="none" strike="noStrike" dirty="0" smtClean="0">
                          <a:solidFill>
                            <a:srgbClr val="000000"/>
                          </a:solidFill>
                          <a:latin typeface="+mn-lt"/>
                        </a:rPr>
                        <a:t>/v</a:t>
                      </a:r>
                      <a:r>
                        <a:rPr lang="es-PA" sz="2400" b="1" i="0" u="none" strike="noStrike" baseline="-25000" dirty="0" smtClean="0">
                          <a:solidFill>
                            <a:srgbClr val="000000"/>
                          </a:solidFill>
                          <a:latin typeface="+mn-lt"/>
                        </a:rPr>
                        <a:t>i</a:t>
                      </a:r>
                      <a:endParaRPr lang="es-PA" sz="2400" b="1"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400" b="1" i="0" u="none" strike="noStrike">
                          <a:solidFill>
                            <a:srgbClr val="000000"/>
                          </a:solidFill>
                          <a:latin typeface="+mn-lt"/>
                        </a:rPr>
                        <a:t>Veff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400" b="1" i="0" u="none" strike="noStrike" dirty="0">
                          <a:solidFill>
                            <a:srgbClr val="000000"/>
                          </a:solidFill>
                          <a:latin typeface="+mn-lt"/>
                        </a:rPr>
                        <a:t>Factor de cobertura k</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400" b="1" i="0" u="none" strike="noStrike" dirty="0">
                          <a:solidFill>
                            <a:srgbClr val="000000"/>
                          </a:solidFill>
                          <a:latin typeface="+mn-lt"/>
                        </a:rPr>
                        <a:t> U (s)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400" b="1" i="0" u="none" strike="noStrike">
                          <a:solidFill>
                            <a:srgbClr val="000000"/>
                          </a:solidFill>
                          <a:latin typeface="+mn-lt"/>
                        </a:rPr>
                        <a:t>U (s)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7053">
                <a:tc>
                  <a:txBody>
                    <a:bodyPr/>
                    <a:lstStyle/>
                    <a:p>
                      <a:pPr algn="ctr" fontAlgn="ctr"/>
                      <a:r>
                        <a:rPr lang="es-PA" sz="2400" b="0" i="0" u="none" strike="noStrike">
                          <a:solidFill>
                            <a:srgbClr val="000000"/>
                          </a:solidFill>
                          <a:latin typeface="+mn-lt"/>
                        </a:rPr>
                        <a:t>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400" b="0" i="0" u="none" strike="noStrike" dirty="0" smtClean="0">
                          <a:solidFill>
                            <a:srgbClr val="000000"/>
                          </a:solidFill>
                          <a:latin typeface="+mn-lt"/>
                        </a:rPr>
                        <a:t>3,71E-08</a:t>
                      </a:r>
                      <a:endParaRPr lang="es-PA" sz="2400" b="0"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fontAlgn="ctr"/>
                      <a:r>
                        <a:rPr lang="es-PA" sz="2400" b="0" i="0" u="none" strike="noStrike" dirty="0" smtClean="0">
                          <a:solidFill>
                            <a:srgbClr val="000000"/>
                          </a:solidFill>
                          <a:latin typeface="+mn-lt"/>
                        </a:rPr>
                        <a:t>31,12</a:t>
                      </a:r>
                      <a:endParaRPr lang="es-PA" sz="2400" b="0"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fontAlgn="ctr"/>
                      <a:r>
                        <a:rPr lang="es-PA" sz="2400" b="0" i="0" u="none" strike="noStrike" dirty="0" smtClean="0">
                          <a:solidFill>
                            <a:srgbClr val="000000"/>
                          </a:solidFill>
                          <a:latin typeface="+mn-lt"/>
                        </a:rPr>
                        <a:t>2,08</a:t>
                      </a:r>
                      <a:endParaRPr lang="es-PA" sz="2400" b="0"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fontAlgn="ctr"/>
                      <a:r>
                        <a:rPr lang="es-PA" sz="2400" b="0" i="0" u="none" strike="noStrike" dirty="0" smtClean="0">
                          <a:solidFill>
                            <a:srgbClr val="000000"/>
                          </a:solidFill>
                          <a:latin typeface="+mn-lt"/>
                        </a:rPr>
                        <a:t>0,052</a:t>
                      </a:r>
                      <a:endParaRPr lang="es-PA" sz="2400" b="0"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fontAlgn="ctr"/>
                      <a:r>
                        <a:rPr lang="es-PA" sz="2400" b="0" i="0" u="none" strike="noStrike" dirty="0" smtClean="0">
                          <a:solidFill>
                            <a:srgbClr val="000000"/>
                          </a:solidFill>
                          <a:latin typeface="+mn-lt"/>
                        </a:rPr>
                        <a:t>0,06</a:t>
                      </a:r>
                      <a:endParaRPr lang="es-PA" sz="2400" b="0"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77053">
                <a:tc>
                  <a:txBody>
                    <a:bodyPr/>
                    <a:lstStyle/>
                    <a:p>
                      <a:pPr algn="ctr" fontAlgn="ctr"/>
                      <a:r>
                        <a:rPr lang="es-PA" sz="2400" b="0" i="0" u="none" strike="noStrike">
                          <a:solidFill>
                            <a:srgbClr val="000000"/>
                          </a:solidFill>
                          <a:latin typeface="+mn-lt"/>
                        </a:rPr>
                        <a:t>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400" b="0" i="0" u="none" strike="noStrike" dirty="0" smtClean="0">
                          <a:solidFill>
                            <a:srgbClr val="000000"/>
                          </a:solidFill>
                          <a:latin typeface="+mn-lt"/>
                        </a:rPr>
                        <a:t>4,81E-03</a:t>
                      </a:r>
                      <a:endParaRPr lang="es-PA" sz="2400" b="0"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s-PA"/>
                    </a:p>
                  </a:txBody>
                  <a:tcPr/>
                </a:tc>
                <a:tc vMerge="1">
                  <a:txBody>
                    <a:bodyPr/>
                    <a:lstStyle/>
                    <a:p>
                      <a:endParaRPr lang="es-PA"/>
                    </a:p>
                  </a:txBody>
                  <a:tcPr/>
                </a:tc>
                <a:tc vMerge="1">
                  <a:txBody>
                    <a:bodyPr/>
                    <a:lstStyle/>
                    <a:p>
                      <a:endParaRPr lang="es-PA"/>
                    </a:p>
                  </a:txBody>
                  <a:tcPr/>
                </a:tc>
                <a:tc vMerge="1">
                  <a:txBody>
                    <a:bodyPr/>
                    <a:lstStyle/>
                    <a:p>
                      <a:endParaRPr lang="es-PA"/>
                    </a:p>
                  </a:txBody>
                  <a:tcPr/>
                </a:tc>
              </a:tr>
              <a:tr h="477053">
                <a:tc>
                  <a:txBody>
                    <a:bodyPr/>
                    <a:lstStyle/>
                    <a:p>
                      <a:pPr algn="ctr" fontAlgn="ctr"/>
                      <a:r>
                        <a:rPr lang="es-PA" sz="2400" b="0" i="0" u="none" strike="noStrike">
                          <a:solidFill>
                            <a:srgbClr val="000000"/>
                          </a:solidFill>
                          <a:latin typeface="+mn-lt"/>
                        </a:rPr>
                        <a:t>50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400" b="0" i="0" u="none" strike="noStrike" dirty="0" smtClean="0">
                          <a:solidFill>
                            <a:srgbClr val="000000"/>
                          </a:solidFill>
                          <a:latin typeface="+mn-lt"/>
                        </a:rPr>
                        <a:t>5,84E-27</a:t>
                      </a:r>
                      <a:endParaRPr lang="es-PA" sz="2400" b="0"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s-PA"/>
                    </a:p>
                  </a:txBody>
                  <a:tcPr/>
                </a:tc>
                <a:tc vMerge="1">
                  <a:txBody>
                    <a:bodyPr/>
                    <a:lstStyle/>
                    <a:p>
                      <a:endParaRPr lang="es-PA"/>
                    </a:p>
                  </a:txBody>
                  <a:tcPr/>
                </a:tc>
                <a:tc vMerge="1">
                  <a:txBody>
                    <a:bodyPr/>
                    <a:lstStyle/>
                    <a:p>
                      <a:endParaRPr lang="es-PA"/>
                    </a:p>
                  </a:txBody>
                  <a:tcPr/>
                </a:tc>
                <a:tc vMerge="1">
                  <a:txBody>
                    <a:bodyPr/>
                    <a:lstStyle/>
                    <a:p>
                      <a:endParaRPr lang="es-PA"/>
                    </a:p>
                  </a:txBody>
                  <a:tcPr/>
                </a:tc>
              </a:tr>
              <a:tr h="477053">
                <a:tc>
                  <a:txBody>
                    <a:bodyPr/>
                    <a:lstStyle/>
                    <a:p>
                      <a:pPr algn="ctr" fontAlgn="ctr"/>
                      <a:r>
                        <a:rPr lang="es-PA" sz="2400" b="0" i="0" u="none" strike="noStrike">
                          <a:solidFill>
                            <a:srgbClr val="000000"/>
                          </a:solidFill>
                          <a:latin typeface="+mn-lt"/>
                        </a:rPr>
                        <a:t>5000</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400" b="0" i="0" u="none" strike="noStrike" dirty="0" smtClean="0">
                          <a:solidFill>
                            <a:srgbClr val="000000"/>
                          </a:solidFill>
                          <a:latin typeface="+mn-lt"/>
                        </a:rPr>
                        <a:t>3,71E-16</a:t>
                      </a:r>
                      <a:endParaRPr lang="es-PA" sz="2400" b="0"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s-PA"/>
                    </a:p>
                  </a:txBody>
                  <a:tcPr/>
                </a:tc>
                <a:tc vMerge="1">
                  <a:txBody>
                    <a:bodyPr/>
                    <a:lstStyle/>
                    <a:p>
                      <a:endParaRPr lang="es-PA"/>
                    </a:p>
                  </a:txBody>
                  <a:tcPr/>
                </a:tc>
                <a:tc vMerge="1">
                  <a:txBody>
                    <a:bodyPr/>
                    <a:lstStyle/>
                    <a:p>
                      <a:endParaRPr lang="es-PA"/>
                    </a:p>
                  </a:txBody>
                  <a:tcPr/>
                </a:tc>
                <a:tc vMerge="1">
                  <a:txBody>
                    <a:bodyPr/>
                    <a:lstStyle/>
                    <a:p>
                      <a:endParaRPr lang="es-PA"/>
                    </a:p>
                  </a:txBody>
                  <a:tcPr/>
                </a:tc>
              </a:tr>
              <a:tr h="477053">
                <a:tc>
                  <a:txBody>
                    <a:bodyPr/>
                    <a:lstStyle/>
                    <a:p>
                      <a:pPr algn="ctr" fontAlgn="ctr"/>
                      <a:r>
                        <a:rPr lang="es-PA" sz="2400" b="0" i="0" u="none" strike="noStrike">
                          <a:solidFill>
                            <a:srgbClr val="000000"/>
                          </a:solidFill>
                          <a:latin typeface="+mn-lt"/>
                        </a:rPr>
                        <a:t>9</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2400" b="0" i="0" u="none" strike="noStrike" dirty="0" smtClean="0">
                          <a:solidFill>
                            <a:srgbClr val="000000"/>
                          </a:solidFill>
                          <a:latin typeface="+mn-lt"/>
                        </a:rPr>
                        <a:t>2,73E-02</a:t>
                      </a:r>
                      <a:endParaRPr lang="es-PA" sz="2400" b="0" i="0" u="none" strike="noStrike" dirty="0">
                        <a:solidFill>
                          <a:srgbClr val="000000"/>
                        </a:solidFill>
                        <a:latin typeface="+mn-lt"/>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s-PA"/>
                    </a:p>
                  </a:txBody>
                  <a:tcPr/>
                </a:tc>
                <a:tc vMerge="1">
                  <a:txBody>
                    <a:bodyPr/>
                    <a:lstStyle/>
                    <a:p>
                      <a:endParaRPr lang="es-PA"/>
                    </a:p>
                  </a:txBody>
                  <a:tcPr/>
                </a:tc>
                <a:tc vMerge="1">
                  <a:txBody>
                    <a:bodyPr/>
                    <a:lstStyle/>
                    <a:p>
                      <a:endParaRPr lang="es-PA"/>
                    </a:p>
                  </a:txBody>
                  <a:tcPr/>
                </a:tc>
                <a:tc vMerge="1">
                  <a:txBody>
                    <a:bodyPr/>
                    <a:lstStyle/>
                    <a:p>
                      <a:endParaRPr lang="es-PA"/>
                    </a:p>
                  </a:txBody>
                  <a:tcPr/>
                </a:tc>
              </a:tr>
            </a:tbl>
          </a:graphicData>
        </a:graphic>
      </p:graphicFrame>
    </p:spTree>
    <p:extLst>
      <p:ext uri="{BB962C8B-B14F-4D97-AF65-F5344CB8AC3E}">
        <p14:creationId xmlns:p14="http://schemas.microsoft.com/office/powerpoint/2010/main" val="391040319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ESTIMACIÓN DE LA INCERTIDUMBRE DEL RESULTADO DE LA MEDICIÓN</a:t>
            </a:r>
          </a:p>
        </p:txBody>
      </p:sp>
      <p:graphicFrame>
        <p:nvGraphicFramePr>
          <p:cNvPr id="8" name="7 Tabla"/>
          <p:cNvGraphicFramePr>
            <a:graphicFrameLocks noGrp="1"/>
          </p:cNvGraphicFramePr>
          <p:nvPr/>
        </p:nvGraphicFramePr>
        <p:xfrm>
          <a:off x="179388" y="2205038"/>
          <a:ext cx="8856985" cy="3361849"/>
        </p:xfrm>
        <a:graphic>
          <a:graphicData uri="http://schemas.openxmlformats.org/drawingml/2006/table">
            <a:tbl>
              <a:tblPr/>
              <a:tblGrid>
                <a:gridCol w="632642"/>
                <a:gridCol w="1167558"/>
                <a:gridCol w="576064"/>
                <a:gridCol w="1152128"/>
                <a:gridCol w="1080120"/>
                <a:gridCol w="720080"/>
                <a:gridCol w="648072"/>
                <a:gridCol w="720080"/>
                <a:gridCol w="648072"/>
                <a:gridCol w="576064"/>
                <a:gridCol w="936105"/>
              </a:tblGrid>
              <a:tr h="508273">
                <a:tc>
                  <a:txBody>
                    <a:bodyPr/>
                    <a:lstStyle/>
                    <a:p>
                      <a:pPr algn="ctr" fontAlgn="ctr"/>
                      <a:r>
                        <a:rPr lang="es-PA" sz="1400" b="1" i="0" u="none" strike="noStrike" dirty="0">
                          <a:solidFill>
                            <a:srgbClr val="000000"/>
                          </a:solidFill>
                          <a:latin typeface="+mn-lt"/>
                        </a:rPr>
                        <a:t>Fuente</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1" i="0" u="none" strike="noStrike">
                          <a:solidFill>
                            <a:srgbClr val="000000"/>
                          </a:solidFill>
                          <a:latin typeface="+mn-lt"/>
                        </a:rPr>
                        <a:t>Incertidumbre (s)</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1" i="0" u="none" strike="noStrike">
                          <a:solidFill>
                            <a:srgbClr val="000000"/>
                          </a:solidFill>
                          <a:latin typeface="+mn-lt"/>
                        </a:rPr>
                        <a:t>Tipo</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1" i="0" u="none" strike="noStrike" dirty="0">
                          <a:solidFill>
                            <a:srgbClr val="000000"/>
                          </a:solidFill>
                          <a:latin typeface="+mn-lt"/>
                        </a:rPr>
                        <a:t>Tipo de Distribución</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1" i="0" u="none" strike="noStrike">
                          <a:solidFill>
                            <a:srgbClr val="000000"/>
                          </a:solidFill>
                          <a:latin typeface="+mn-lt"/>
                        </a:rPr>
                        <a:t>Contribución (s)</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1" i="0" u="none" strike="noStrike">
                          <a:solidFill>
                            <a:srgbClr val="000000"/>
                          </a:solidFill>
                          <a:latin typeface="+mn-lt"/>
                        </a:rPr>
                        <a:t>Peso (%)</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1" i="0" u="none" strike="noStrike" smtClean="0">
                          <a:solidFill>
                            <a:srgbClr val="000000"/>
                          </a:solidFill>
                          <a:latin typeface="+mn-lt"/>
                        </a:rPr>
                        <a:t>C.i.</a:t>
                      </a:r>
                      <a:endParaRPr lang="es-PA" sz="1400" b="1"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1" i="0" u="none" strike="noStrike" dirty="0" err="1">
                          <a:solidFill>
                            <a:srgbClr val="000000"/>
                          </a:solidFill>
                          <a:latin typeface="+mn-lt"/>
                        </a:rPr>
                        <a:t>u</a:t>
                      </a:r>
                      <a:r>
                        <a:rPr lang="es-PA" sz="1400" b="1" i="0" u="none" strike="noStrike" baseline="-25000" dirty="0" err="1">
                          <a:solidFill>
                            <a:srgbClr val="000000"/>
                          </a:solidFill>
                          <a:latin typeface="+mn-lt"/>
                        </a:rPr>
                        <a:t>c</a:t>
                      </a:r>
                      <a:r>
                        <a:rPr lang="es-PA" sz="1400" b="1" i="0" u="none" strike="noStrike" dirty="0">
                          <a:solidFill>
                            <a:srgbClr val="000000"/>
                          </a:solidFill>
                          <a:latin typeface="+mn-lt"/>
                        </a:rPr>
                        <a:t> </a:t>
                      </a:r>
                      <a:r>
                        <a:rPr lang="es-PA" sz="1400" b="1" i="0" u="none" strike="noStrike">
                          <a:solidFill>
                            <a:srgbClr val="000000"/>
                          </a:solidFill>
                          <a:latin typeface="+mn-lt"/>
                        </a:rPr>
                        <a:t>*</a:t>
                      </a:r>
                      <a:r>
                        <a:rPr lang="es-PA" sz="1400" b="1" i="0" u="none" strike="noStrike" smtClean="0">
                          <a:solidFill>
                            <a:srgbClr val="000000"/>
                          </a:solidFill>
                          <a:latin typeface="+mn-lt"/>
                        </a:rPr>
                        <a:t>C.i. </a:t>
                      </a:r>
                      <a:r>
                        <a:rPr lang="es-PA" sz="1400" b="1" i="0" u="none" strike="noStrike" dirty="0">
                          <a:solidFill>
                            <a:srgbClr val="000000"/>
                          </a:solidFill>
                          <a:latin typeface="+mn-lt"/>
                        </a:rPr>
                        <a:t>(s)</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1" i="0" u="none" strike="noStrike">
                          <a:solidFill>
                            <a:srgbClr val="000000"/>
                          </a:solidFill>
                          <a:latin typeface="+mn-lt"/>
                        </a:rPr>
                        <a:t>u</a:t>
                      </a:r>
                      <a:r>
                        <a:rPr lang="es-PA" sz="1400" b="1" i="0" u="none" strike="noStrike" baseline="-25000">
                          <a:solidFill>
                            <a:srgbClr val="000000"/>
                          </a:solidFill>
                          <a:latin typeface="+mn-lt"/>
                        </a:rPr>
                        <a:t>c</a:t>
                      </a:r>
                      <a:r>
                        <a:rPr lang="es-PA" sz="1400" b="1" i="0" u="none" strike="noStrike">
                          <a:solidFill>
                            <a:srgbClr val="000000"/>
                          </a:solidFill>
                          <a:latin typeface="+mn-lt"/>
                        </a:rPr>
                        <a:t> (s)</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1" i="0" u="none" strike="noStrike">
                          <a:solidFill>
                            <a:srgbClr val="000000"/>
                          </a:solidFill>
                          <a:latin typeface="+mn-lt"/>
                        </a:rPr>
                        <a:t>Vi</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1" i="0" u="none" strike="noStrike" dirty="0" smtClean="0">
                          <a:solidFill>
                            <a:srgbClr val="000000"/>
                          </a:solidFill>
                          <a:latin typeface="+mn-lt"/>
                        </a:rPr>
                        <a:t>[</a:t>
                      </a:r>
                      <a:r>
                        <a:rPr lang="es-PA" sz="1400" b="1" i="0" u="none" strike="noStrike" dirty="0" err="1" smtClean="0">
                          <a:solidFill>
                            <a:srgbClr val="000000"/>
                          </a:solidFill>
                          <a:latin typeface="+mn-lt"/>
                        </a:rPr>
                        <a:t>u</a:t>
                      </a:r>
                      <a:r>
                        <a:rPr lang="es-PA" sz="1400" b="1" i="0" u="none" strike="noStrike" baseline="-25000" dirty="0" err="1" smtClean="0">
                          <a:solidFill>
                            <a:srgbClr val="000000"/>
                          </a:solidFill>
                          <a:latin typeface="+mn-lt"/>
                        </a:rPr>
                        <a:t>i</a:t>
                      </a:r>
                      <a:r>
                        <a:rPr lang="es-PA" sz="1400" b="1" i="0" u="none" strike="noStrike" dirty="0" smtClean="0">
                          <a:solidFill>
                            <a:srgbClr val="000000"/>
                          </a:solidFill>
                          <a:latin typeface="+mn-lt"/>
                        </a:rPr>
                        <a:t>/</a:t>
                      </a:r>
                      <a:r>
                        <a:rPr lang="es-PA" sz="1400" b="1" i="0" u="none" strike="noStrike" dirty="0" err="1" smtClean="0">
                          <a:solidFill>
                            <a:srgbClr val="000000"/>
                          </a:solidFill>
                          <a:latin typeface="+mn-lt"/>
                        </a:rPr>
                        <a:t>u</a:t>
                      </a:r>
                      <a:r>
                        <a:rPr lang="es-PA" sz="1400" b="1" i="0" u="none" strike="noStrike" baseline="-25000" dirty="0" err="1" smtClean="0">
                          <a:solidFill>
                            <a:srgbClr val="000000"/>
                          </a:solidFill>
                          <a:latin typeface="+mn-lt"/>
                        </a:rPr>
                        <a:t>c</a:t>
                      </a:r>
                      <a:r>
                        <a:rPr lang="es-PA" sz="1400" b="1" i="0" u="none" strike="noStrike" dirty="0" smtClean="0">
                          <a:solidFill>
                            <a:srgbClr val="000000"/>
                          </a:solidFill>
                          <a:latin typeface="+mn-lt"/>
                        </a:rPr>
                        <a:t>]</a:t>
                      </a:r>
                      <a:r>
                        <a:rPr lang="es-PA" sz="1400" b="1" i="0" u="none" strike="noStrike" baseline="30000" dirty="0" smtClean="0">
                          <a:solidFill>
                            <a:srgbClr val="000000"/>
                          </a:solidFill>
                          <a:latin typeface="+mn-lt"/>
                        </a:rPr>
                        <a:t>4</a:t>
                      </a:r>
                      <a:r>
                        <a:rPr lang="es-PA" sz="1400" b="1" i="0" u="none" strike="noStrike" dirty="0" smtClean="0">
                          <a:solidFill>
                            <a:srgbClr val="000000"/>
                          </a:solidFill>
                          <a:latin typeface="+mn-lt"/>
                        </a:rPr>
                        <a:t>/v</a:t>
                      </a:r>
                      <a:r>
                        <a:rPr lang="es-PA" sz="1400" b="1" i="0" u="none" strike="noStrike" baseline="-25000" dirty="0" smtClean="0">
                          <a:solidFill>
                            <a:srgbClr val="000000"/>
                          </a:solidFill>
                          <a:latin typeface="+mn-lt"/>
                        </a:rPr>
                        <a:t>i</a:t>
                      </a:r>
                      <a:endParaRPr lang="es-PA" sz="1400" b="1"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7064">
                <a:tc>
                  <a:txBody>
                    <a:bodyPr/>
                    <a:lstStyle/>
                    <a:p>
                      <a:pPr algn="ctr" fontAlgn="ctr"/>
                      <a:r>
                        <a:rPr lang="es-PA" sz="1400" b="1" i="0" u="none" strike="noStrike">
                          <a:solidFill>
                            <a:srgbClr val="000000"/>
                          </a:solidFill>
                          <a:latin typeface="+mn-lt"/>
                        </a:rPr>
                        <a:t>Uoresi</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dirty="0" smtClean="0">
                          <a:solidFill>
                            <a:srgbClr val="000000"/>
                          </a:solidFill>
                          <a:latin typeface="+mn-lt"/>
                        </a:rPr>
                        <a:t>0,01</a:t>
                      </a:r>
                      <a:endParaRPr lang="es-PA" sz="1400" b="0"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dirty="0">
                          <a:solidFill>
                            <a:srgbClr val="000000"/>
                          </a:solidFill>
                          <a:latin typeface="+mn-lt"/>
                        </a:rPr>
                        <a:t>B</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1" i="0" u="none" strike="noStrike">
                          <a:solidFill>
                            <a:srgbClr val="000000"/>
                          </a:solidFill>
                          <a:latin typeface="+mn-lt"/>
                        </a:rPr>
                        <a:t>Rectangular</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dirty="0" smtClean="0">
                          <a:solidFill>
                            <a:srgbClr val="000000"/>
                          </a:solidFill>
                          <a:latin typeface="+mn-lt"/>
                        </a:rPr>
                        <a:t>2,89E-03</a:t>
                      </a:r>
                      <a:endParaRPr lang="es-PA" sz="1400" b="0"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dirty="0" smtClean="0">
                          <a:solidFill>
                            <a:srgbClr val="000000"/>
                          </a:solidFill>
                          <a:latin typeface="+mn-lt"/>
                        </a:rPr>
                        <a:t>7,67</a:t>
                      </a:r>
                      <a:endParaRPr lang="es-PA" sz="1400" b="0"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a:solidFill>
                            <a:srgbClr val="000000"/>
                          </a:solidFill>
                          <a:latin typeface="+mn-lt"/>
                        </a:rPr>
                        <a:t>1</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dirty="0" smtClean="0">
                          <a:solidFill>
                            <a:srgbClr val="000000"/>
                          </a:solidFill>
                          <a:latin typeface="+mn-lt"/>
                        </a:rPr>
                        <a:t>2,89E-03</a:t>
                      </a:r>
                      <a:endParaRPr lang="es-PA" sz="1400" b="0"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fontAlgn="ctr"/>
                      <a:r>
                        <a:rPr lang="es-PA" sz="1400" b="0" i="0" u="none" strike="noStrike" dirty="0" smtClean="0">
                          <a:solidFill>
                            <a:srgbClr val="000000"/>
                          </a:solidFill>
                          <a:latin typeface="+mn-lt"/>
                        </a:rPr>
                        <a:t>0,025</a:t>
                      </a:r>
                      <a:endParaRPr lang="es-PA" sz="1400" b="0"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dirty="0">
                          <a:solidFill>
                            <a:srgbClr val="000000"/>
                          </a:solidFill>
                          <a:latin typeface="+mn-lt"/>
                        </a:rPr>
                        <a:t>5000</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dirty="0" smtClean="0">
                          <a:solidFill>
                            <a:srgbClr val="000000"/>
                          </a:solidFill>
                          <a:latin typeface="+mn-lt"/>
                        </a:rPr>
                        <a:t>3,71E-08</a:t>
                      </a:r>
                      <a:endParaRPr lang="es-PA" sz="1400" b="0"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7064">
                <a:tc>
                  <a:txBody>
                    <a:bodyPr/>
                    <a:lstStyle/>
                    <a:p>
                      <a:pPr algn="ctr" fontAlgn="ctr"/>
                      <a:r>
                        <a:rPr lang="es-PA" sz="1400" b="1" i="0" u="none" strike="noStrike">
                          <a:solidFill>
                            <a:srgbClr val="000000"/>
                          </a:solidFill>
                          <a:latin typeface="+mn-lt"/>
                        </a:rPr>
                        <a:t>Upopf</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dirty="0" smtClean="0">
                          <a:solidFill>
                            <a:srgbClr val="000000"/>
                          </a:solidFill>
                          <a:latin typeface="+mn-lt"/>
                        </a:rPr>
                        <a:t>0,03</a:t>
                      </a:r>
                      <a:endParaRPr lang="es-PA" sz="1400" b="0"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a:solidFill>
                            <a:srgbClr val="000000"/>
                          </a:solidFill>
                          <a:latin typeface="+mn-lt"/>
                        </a:rPr>
                        <a:t>B</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1" i="0" u="none" strike="noStrike">
                          <a:solidFill>
                            <a:srgbClr val="000000"/>
                          </a:solidFill>
                          <a:latin typeface="+mn-lt"/>
                        </a:rPr>
                        <a:t>Rectangular</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dirty="0" smtClean="0">
                          <a:solidFill>
                            <a:srgbClr val="000000"/>
                          </a:solidFill>
                          <a:latin typeface="+mn-lt"/>
                        </a:rPr>
                        <a:t>1,73E-02</a:t>
                      </a:r>
                      <a:endParaRPr lang="es-PA" sz="1400" b="0"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dirty="0" smtClean="0">
                          <a:solidFill>
                            <a:srgbClr val="000000"/>
                          </a:solidFill>
                          <a:latin typeface="+mn-lt"/>
                        </a:rPr>
                        <a:t>46,00</a:t>
                      </a:r>
                      <a:endParaRPr lang="es-PA" sz="1400" b="0"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a:solidFill>
                            <a:srgbClr val="000000"/>
                          </a:solidFill>
                          <a:latin typeface="+mn-lt"/>
                        </a:rPr>
                        <a:t>1</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dirty="0" smtClean="0">
                          <a:solidFill>
                            <a:srgbClr val="000000"/>
                          </a:solidFill>
                          <a:latin typeface="+mn-lt"/>
                        </a:rPr>
                        <a:t>1,73E-02</a:t>
                      </a:r>
                      <a:endParaRPr lang="es-PA" sz="1400" b="0"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s-PA"/>
                    </a:p>
                  </a:txBody>
                  <a:tcPr/>
                </a:tc>
                <a:tc>
                  <a:txBody>
                    <a:bodyPr/>
                    <a:lstStyle/>
                    <a:p>
                      <a:pPr algn="ctr" fontAlgn="ctr"/>
                      <a:r>
                        <a:rPr lang="es-PA" sz="1400" b="0" i="0" u="none" strike="noStrike">
                          <a:solidFill>
                            <a:srgbClr val="000000"/>
                          </a:solidFill>
                          <a:latin typeface="+mn-lt"/>
                        </a:rPr>
                        <a:t>50</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dirty="0" smtClean="0">
                          <a:solidFill>
                            <a:srgbClr val="000000"/>
                          </a:solidFill>
                          <a:latin typeface="+mn-lt"/>
                        </a:rPr>
                        <a:t>4,81E-03</a:t>
                      </a:r>
                      <a:endParaRPr lang="es-PA" sz="1400" b="0"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7064">
                <a:tc>
                  <a:txBody>
                    <a:bodyPr/>
                    <a:lstStyle/>
                    <a:p>
                      <a:pPr algn="ctr" fontAlgn="ctr"/>
                      <a:r>
                        <a:rPr lang="es-PA" sz="1400" b="1" i="0" u="none" strike="noStrike">
                          <a:solidFill>
                            <a:srgbClr val="000000"/>
                          </a:solidFill>
                          <a:latin typeface="+mn-lt"/>
                        </a:rPr>
                        <a:t>Upati</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dirty="0" smtClean="0">
                          <a:solidFill>
                            <a:srgbClr val="000000"/>
                          </a:solidFill>
                          <a:latin typeface="+mn-lt"/>
                        </a:rPr>
                        <a:t>3,6E-08</a:t>
                      </a:r>
                      <a:endParaRPr lang="es-PA" sz="1400" b="0"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a:solidFill>
                            <a:srgbClr val="000000"/>
                          </a:solidFill>
                          <a:latin typeface="+mn-lt"/>
                        </a:rPr>
                        <a:t>B</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1" i="0" u="none" strike="noStrike">
                          <a:solidFill>
                            <a:srgbClr val="000000"/>
                          </a:solidFill>
                          <a:latin typeface="+mn-lt"/>
                        </a:rPr>
                        <a:t>Normal (k=2)</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dirty="0" smtClean="0">
                          <a:solidFill>
                            <a:srgbClr val="000000"/>
                          </a:solidFill>
                          <a:latin typeface="+mn-lt"/>
                        </a:rPr>
                        <a:t>1,82E-08</a:t>
                      </a:r>
                      <a:endParaRPr lang="es-PA" sz="1400" b="0"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dirty="0" smtClean="0">
                          <a:solidFill>
                            <a:srgbClr val="000000"/>
                          </a:solidFill>
                          <a:latin typeface="+mn-lt"/>
                        </a:rPr>
                        <a:t>0,00</a:t>
                      </a:r>
                      <a:endParaRPr lang="es-PA" sz="1400" b="0"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a:solidFill>
                            <a:srgbClr val="000000"/>
                          </a:solidFill>
                          <a:latin typeface="+mn-lt"/>
                        </a:rPr>
                        <a:t>1</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dirty="0" smtClean="0">
                          <a:solidFill>
                            <a:srgbClr val="000000"/>
                          </a:solidFill>
                          <a:latin typeface="+mn-lt"/>
                        </a:rPr>
                        <a:t>1,82E-08</a:t>
                      </a:r>
                      <a:endParaRPr lang="es-PA" sz="1400" b="0"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s-PA"/>
                    </a:p>
                  </a:txBody>
                  <a:tcPr/>
                </a:tc>
                <a:tc>
                  <a:txBody>
                    <a:bodyPr/>
                    <a:lstStyle/>
                    <a:p>
                      <a:pPr algn="ctr" fontAlgn="ctr"/>
                      <a:r>
                        <a:rPr lang="es-PA" sz="1400" b="0" i="0" u="none" strike="noStrike">
                          <a:solidFill>
                            <a:srgbClr val="000000"/>
                          </a:solidFill>
                          <a:latin typeface="+mn-lt"/>
                        </a:rPr>
                        <a:t>50</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dirty="0" smtClean="0">
                          <a:solidFill>
                            <a:srgbClr val="000000"/>
                          </a:solidFill>
                          <a:latin typeface="+mn-lt"/>
                        </a:rPr>
                        <a:t>5,84E-27</a:t>
                      </a:r>
                      <a:endParaRPr lang="es-PA" sz="1400" b="0"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7064">
                <a:tc>
                  <a:txBody>
                    <a:bodyPr/>
                    <a:lstStyle/>
                    <a:p>
                      <a:pPr algn="ctr" fontAlgn="ctr"/>
                      <a:r>
                        <a:rPr lang="es-PA" sz="1400" b="1" i="0" u="none" strike="noStrike">
                          <a:solidFill>
                            <a:srgbClr val="000000"/>
                          </a:solidFill>
                          <a:latin typeface="+mn-lt"/>
                        </a:rPr>
                        <a:t>Upresi</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dirty="0" smtClean="0">
                          <a:solidFill>
                            <a:srgbClr val="000000"/>
                          </a:solidFill>
                          <a:latin typeface="+mn-lt"/>
                        </a:rPr>
                        <a:t>0,0001</a:t>
                      </a:r>
                      <a:endParaRPr lang="es-PA" sz="1400" b="0"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a:solidFill>
                            <a:srgbClr val="000000"/>
                          </a:solidFill>
                          <a:latin typeface="+mn-lt"/>
                        </a:rPr>
                        <a:t>B</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1" i="0" u="none" strike="noStrike">
                          <a:solidFill>
                            <a:srgbClr val="000000"/>
                          </a:solidFill>
                          <a:latin typeface="+mn-lt"/>
                        </a:rPr>
                        <a:t>Rectangular</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dirty="0" smtClean="0">
                          <a:solidFill>
                            <a:srgbClr val="000000"/>
                          </a:solidFill>
                          <a:latin typeface="+mn-lt"/>
                        </a:rPr>
                        <a:t>2,89E-05</a:t>
                      </a:r>
                      <a:endParaRPr lang="es-PA" sz="1400" b="0"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dirty="0" smtClean="0">
                          <a:solidFill>
                            <a:srgbClr val="000000"/>
                          </a:solidFill>
                          <a:latin typeface="+mn-lt"/>
                        </a:rPr>
                        <a:t>0,08</a:t>
                      </a:r>
                      <a:endParaRPr lang="es-PA" sz="1400" b="0"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a:solidFill>
                            <a:srgbClr val="000000"/>
                          </a:solidFill>
                          <a:latin typeface="+mn-lt"/>
                        </a:rPr>
                        <a:t>1</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dirty="0" smtClean="0">
                          <a:solidFill>
                            <a:srgbClr val="000000"/>
                          </a:solidFill>
                          <a:latin typeface="+mn-lt"/>
                        </a:rPr>
                        <a:t>2,89E-05</a:t>
                      </a:r>
                      <a:endParaRPr lang="es-PA" sz="1400" b="0"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s-PA"/>
                    </a:p>
                  </a:txBody>
                  <a:tcPr/>
                </a:tc>
                <a:tc>
                  <a:txBody>
                    <a:bodyPr/>
                    <a:lstStyle/>
                    <a:p>
                      <a:pPr algn="ctr" fontAlgn="ctr"/>
                      <a:r>
                        <a:rPr lang="es-PA" sz="1400" b="0" i="0" u="none" strike="noStrike">
                          <a:solidFill>
                            <a:srgbClr val="000000"/>
                          </a:solidFill>
                          <a:latin typeface="+mn-lt"/>
                        </a:rPr>
                        <a:t>5000</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dirty="0" smtClean="0">
                          <a:solidFill>
                            <a:srgbClr val="000000"/>
                          </a:solidFill>
                          <a:latin typeface="+mn-lt"/>
                        </a:rPr>
                        <a:t>3,71E-16</a:t>
                      </a:r>
                      <a:endParaRPr lang="es-PA" sz="1400" b="0"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7064">
                <a:tc>
                  <a:txBody>
                    <a:bodyPr/>
                    <a:lstStyle/>
                    <a:p>
                      <a:pPr algn="ctr" fontAlgn="ctr"/>
                      <a:r>
                        <a:rPr lang="es-PA" sz="1400" b="1" i="0" u="none" strike="noStrike">
                          <a:solidFill>
                            <a:srgbClr val="000000"/>
                          </a:solidFill>
                          <a:latin typeface="+mn-lt"/>
                        </a:rPr>
                        <a:t>Urep</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dirty="0" smtClean="0">
                          <a:solidFill>
                            <a:srgbClr val="000000"/>
                          </a:solidFill>
                          <a:latin typeface="+mn-lt"/>
                        </a:rPr>
                        <a:t>0,02</a:t>
                      </a:r>
                      <a:endParaRPr lang="es-PA" sz="1400" b="0"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a:solidFill>
                            <a:srgbClr val="000000"/>
                          </a:solidFill>
                          <a:latin typeface="+mn-lt"/>
                        </a:rPr>
                        <a:t>A</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1" i="0" u="none" strike="noStrike">
                          <a:solidFill>
                            <a:srgbClr val="000000"/>
                          </a:solidFill>
                          <a:latin typeface="+mn-lt"/>
                        </a:rPr>
                        <a:t>Normal (k=1)</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dirty="0" smtClean="0">
                          <a:solidFill>
                            <a:srgbClr val="000000"/>
                          </a:solidFill>
                          <a:latin typeface="+mn-lt"/>
                        </a:rPr>
                        <a:t>1,74E-02</a:t>
                      </a:r>
                      <a:endParaRPr lang="es-PA" sz="1400" b="0"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dirty="0" smtClean="0">
                          <a:solidFill>
                            <a:srgbClr val="000000"/>
                          </a:solidFill>
                          <a:latin typeface="+mn-lt"/>
                        </a:rPr>
                        <a:t>46,26</a:t>
                      </a:r>
                      <a:endParaRPr lang="es-PA" sz="1400" b="0"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a:solidFill>
                            <a:srgbClr val="000000"/>
                          </a:solidFill>
                          <a:latin typeface="+mn-lt"/>
                        </a:rPr>
                        <a:t>1</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dirty="0" smtClean="0">
                          <a:solidFill>
                            <a:srgbClr val="000000"/>
                          </a:solidFill>
                          <a:latin typeface="+mn-lt"/>
                        </a:rPr>
                        <a:t>1,74E-02</a:t>
                      </a:r>
                      <a:endParaRPr lang="es-PA" sz="1400" b="0"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s-PA"/>
                    </a:p>
                  </a:txBody>
                  <a:tcPr/>
                </a:tc>
                <a:tc>
                  <a:txBody>
                    <a:bodyPr/>
                    <a:lstStyle/>
                    <a:p>
                      <a:pPr algn="ctr" fontAlgn="ctr"/>
                      <a:r>
                        <a:rPr lang="es-PA" sz="1400" b="0" i="0" u="none" strike="noStrike">
                          <a:solidFill>
                            <a:srgbClr val="000000"/>
                          </a:solidFill>
                          <a:latin typeface="+mn-lt"/>
                        </a:rPr>
                        <a:t>9</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s-PA" sz="1400" b="0" i="0" u="none" strike="noStrike" dirty="0" smtClean="0">
                          <a:solidFill>
                            <a:srgbClr val="000000"/>
                          </a:solidFill>
                          <a:latin typeface="+mn-lt"/>
                        </a:rPr>
                        <a:t>2,73E-02</a:t>
                      </a:r>
                      <a:endParaRPr lang="es-PA" sz="1400" b="0"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17064">
                <a:tc gridSpan="2">
                  <a:txBody>
                    <a:bodyPr/>
                    <a:lstStyle/>
                    <a:p>
                      <a:pPr algn="ctr" fontAlgn="ctr"/>
                      <a:r>
                        <a:rPr lang="es-PA" sz="1400" b="1" i="0" u="none" strike="noStrike" dirty="0" err="1">
                          <a:solidFill>
                            <a:srgbClr val="000000"/>
                          </a:solidFill>
                          <a:latin typeface="+mn-lt"/>
                        </a:rPr>
                        <a:t>V</a:t>
                      </a:r>
                      <a:r>
                        <a:rPr lang="es-PA" sz="1400" b="1" i="0" u="none" strike="noStrike" baseline="-25000" dirty="0" err="1">
                          <a:solidFill>
                            <a:srgbClr val="000000"/>
                          </a:solidFill>
                          <a:latin typeface="+mn-lt"/>
                        </a:rPr>
                        <a:t>eff</a:t>
                      </a:r>
                      <a:r>
                        <a:rPr lang="es-PA" sz="1400" b="1" i="0" u="none" strike="noStrike" dirty="0">
                          <a:solidFill>
                            <a:srgbClr val="000000"/>
                          </a:solidFill>
                          <a:latin typeface="+mn-lt"/>
                        </a:rPr>
                        <a:t> </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PA"/>
                    </a:p>
                  </a:txBody>
                  <a:tcPr/>
                </a:tc>
                <a:tc>
                  <a:txBody>
                    <a:bodyPr/>
                    <a:lstStyle/>
                    <a:p>
                      <a:pPr algn="ctr" fontAlgn="ctr"/>
                      <a:r>
                        <a:rPr lang="es-PA" sz="1400" b="0" i="0" u="none" strike="noStrike" dirty="0" smtClean="0">
                          <a:solidFill>
                            <a:srgbClr val="000000"/>
                          </a:solidFill>
                          <a:latin typeface="+mn-lt"/>
                        </a:rPr>
                        <a:t>31,12</a:t>
                      </a:r>
                      <a:endParaRPr lang="es-PA" sz="1400" b="0"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gridSpan="8">
                  <a:txBody>
                    <a:bodyPr/>
                    <a:lstStyle/>
                    <a:p>
                      <a:pPr algn="ctr" fontAlgn="b"/>
                      <a:r>
                        <a:rPr lang="es-PA" sz="1400" b="0" i="0" u="none" strike="noStrike" dirty="0">
                          <a:solidFill>
                            <a:srgbClr val="000000"/>
                          </a:solidFill>
                          <a:latin typeface="+mn-lt"/>
                        </a:rPr>
                        <a:t> </a:t>
                      </a:r>
                    </a:p>
                  </a:txBody>
                  <a:tcPr marL="5443" marR="5443" marT="544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hMerge="1">
                  <a:txBody>
                    <a:bodyPr/>
                    <a:lstStyle/>
                    <a:p>
                      <a:endParaRPr lang="es-PA"/>
                    </a:p>
                  </a:txBody>
                  <a:tcPr/>
                </a:tc>
                <a:tc rowSpan="4" hMerge="1">
                  <a:txBody>
                    <a:bodyPr/>
                    <a:lstStyle/>
                    <a:p>
                      <a:endParaRPr lang="es-PA"/>
                    </a:p>
                  </a:txBody>
                  <a:tcPr/>
                </a:tc>
                <a:tc rowSpan="4" hMerge="1">
                  <a:txBody>
                    <a:bodyPr/>
                    <a:lstStyle/>
                    <a:p>
                      <a:endParaRPr lang="es-PA"/>
                    </a:p>
                  </a:txBody>
                  <a:tcPr/>
                </a:tc>
                <a:tc rowSpan="4" hMerge="1">
                  <a:txBody>
                    <a:bodyPr/>
                    <a:lstStyle/>
                    <a:p>
                      <a:endParaRPr lang="es-PA"/>
                    </a:p>
                  </a:txBody>
                  <a:tcPr/>
                </a:tc>
                <a:tc rowSpan="4" hMerge="1">
                  <a:txBody>
                    <a:bodyPr/>
                    <a:lstStyle/>
                    <a:p>
                      <a:endParaRPr lang="es-PA"/>
                    </a:p>
                  </a:txBody>
                  <a:tcPr/>
                </a:tc>
                <a:tc rowSpan="4" hMerge="1">
                  <a:txBody>
                    <a:bodyPr/>
                    <a:lstStyle/>
                    <a:p>
                      <a:endParaRPr lang="es-PA"/>
                    </a:p>
                  </a:txBody>
                  <a:tcPr/>
                </a:tc>
                <a:tc rowSpan="4" hMerge="1">
                  <a:txBody>
                    <a:bodyPr/>
                    <a:lstStyle/>
                    <a:p>
                      <a:endParaRPr lang="es-PA"/>
                    </a:p>
                  </a:txBody>
                  <a:tcPr/>
                </a:tc>
              </a:tr>
              <a:tr h="317064">
                <a:tc gridSpan="2">
                  <a:txBody>
                    <a:bodyPr/>
                    <a:lstStyle/>
                    <a:p>
                      <a:pPr algn="ctr" fontAlgn="ctr"/>
                      <a:r>
                        <a:rPr lang="es-PA" sz="1400" b="1" i="0" u="none" strike="noStrike">
                          <a:solidFill>
                            <a:srgbClr val="000000"/>
                          </a:solidFill>
                          <a:latin typeface="+mn-lt"/>
                        </a:rPr>
                        <a:t>Factor de cobertura k</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PA"/>
                    </a:p>
                  </a:txBody>
                  <a:tcPr/>
                </a:tc>
                <a:tc>
                  <a:txBody>
                    <a:bodyPr/>
                    <a:lstStyle/>
                    <a:p>
                      <a:pPr algn="ctr" fontAlgn="ctr"/>
                      <a:r>
                        <a:rPr lang="es-PA" sz="1400" b="0" i="0" u="none" strike="noStrike" dirty="0" smtClean="0">
                          <a:solidFill>
                            <a:srgbClr val="000000"/>
                          </a:solidFill>
                          <a:latin typeface="+mn-lt"/>
                        </a:rPr>
                        <a:t>2,08</a:t>
                      </a:r>
                      <a:endParaRPr lang="es-PA" sz="1400" b="0"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8" vMerge="1">
                  <a:txBody>
                    <a:bodyPr/>
                    <a:lstStyle/>
                    <a:p>
                      <a:endParaRPr lang="es-PA"/>
                    </a:p>
                  </a:txBody>
                  <a:tcPr/>
                </a:tc>
                <a:tc hMerge="1" vMerge="1">
                  <a:txBody>
                    <a:bodyPr/>
                    <a:lstStyle/>
                    <a:p>
                      <a:endParaRPr lang="es-PA"/>
                    </a:p>
                  </a:txBody>
                  <a:tcPr/>
                </a:tc>
                <a:tc hMerge="1" vMerge="1">
                  <a:txBody>
                    <a:bodyPr/>
                    <a:lstStyle/>
                    <a:p>
                      <a:endParaRPr lang="es-PA"/>
                    </a:p>
                  </a:txBody>
                  <a:tcPr/>
                </a:tc>
                <a:tc hMerge="1" vMerge="1">
                  <a:txBody>
                    <a:bodyPr/>
                    <a:lstStyle/>
                    <a:p>
                      <a:endParaRPr lang="es-PA"/>
                    </a:p>
                  </a:txBody>
                  <a:tcPr/>
                </a:tc>
                <a:tc hMerge="1" vMerge="1">
                  <a:txBody>
                    <a:bodyPr/>
                    <a:lstStyle/>
                    <a:p>
                      <a:endParaRPr lang="es-PA"/>
                    </a:p>
                  </a:txBody>
                  <a:tcPr/>
                </a:tc>
                <a:tc hMerge="1" vMerge="1">
                  <a:txBody>
                    <a:bodyPr/>
                    <a:lstStyle/>
                    <a:p>
                      <a:endParaRPr lang="es-PA"/>
                    </a:p>
                  </a:txBody>
                  <a:tcPr/>
                </a:tc>
                <a:tc hMerge="1" vMerge="1">
                  <a:txBody>
                    <a:bodyPr/>
                    <a:lstStyle/>
                    <a:p>
                      <a:endParaRPr lang="es-PA"/>
                    </a:p>
                  </a:txBody>
                  <a:tcPr/>
                </a:tc>
                <a:tc hMerge="1" vMerge="1">
                  <a:txBody>
                    <a:bodyPr/>
                    <a:lstStyle/>
                    <a:p>
                      <a:endParaRPr lang="es-PA"/>
                    </a:p>
                  </a:txBody>
                  <a:tcPr/>
                </a:tc>
              </a:tr>
              <a:tr h="317064">
                <a:tc gridSpan="2">
                  <a:txBody>
                    <a:bodyPr/>
                    <a:lstStyle/>
                    <a:p>
                      <a:pPr algn="ctr" fontAlgn="ctr"/>
                      <a:r>
                        <a:rPr lang="es-PA" sz="1400" b="1" i="0" u="none" strike="noStrike">
                          <a:solidFill>
                            <a:srgbClr val="000000"/>
                          </a:solidFill>
                          <a:latin typeface="+mn-lt"/>
                        </a:rPr>
                        <a:t>U (s)</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PA"/>
                    </a:p>
                  </a:txBody>
                  <a:tcPr/>
                </a:tc>
                <a:tc>
                  <a:txBody>
                    <a:bodyPr/>
                    <a:lstStyle/>
                    <a:p>
                      <a:pPr algn="ctr" fontAlgn="ctr"/>
                      <a:r>
                        <a:rPr lang="es-PA" sz="1400" b="0" i="0" u="none" strike="noStrike" dirty="0" smtClean="0">
                          <a:solidFill>
                            <a:srgbClr val="000000"/>
                          </a:solidFill>
                          <a:latin typeface="+mn-lt"/>
                        </a:rPr>
                        <a:t>0,052</a:t>
                      </a:r>
                      <a:endParaRPr lang="es-PA" sz="1400" b="0"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8" vMerge="1">
                  <a:txBody>
                    <a:bodyPr/>
                    <a:lstStyle/>
                    <a:p>
                      <a:endParaRPr lang="es-PA"/>
                    </a:p>
                  </a:txBody>
                  <a:tcPr/>
                </a:tc>
                <a:tc hMerge="1" vMerge="1">
                  <a:txBody>
                    <a:bodyPr/>
                    <a:lstStyle/>
                    <a:p>
                      <a:endParaRPr lang="es-PA"/>
                    </a:p>
                  </a:txBody>
                  <a:tcPr/>
                </a:tc>
                <a:tc hMerge="1" vMerge="1">
                  <a:txBody>
                    <a:bodyPr/>
                    <a:lstStyle/>
                    <a:p>
                      <a:endParaRPr lang="es-PA"/>
                    </a:p>
                  </a:txBody>
                  <a:tcPr/>
                </a:tc>
                <a:tc hMerge="1" vMerge="1">
                  <a:txBody>
                    <a:bodyPr/>
                    <a:lstStyle/>
                    <a:p>
                      <a:endParaRPr lang="es-PA"/>
                    </a:p>
                  </a:txBody>
                  <a:tcPr/>
                </a:tc>
                <a:tc hMerge="1" vMerge="1">
                  <a:txBody>
                    <a:bodyPr/>
                    <a:lstStyle/>
                    <a:p>
                      <a:endParaRPr lang="es-PA"/>
                    </a:p>
                  </a:txBody>
                  <a:tcPr/>
                </a:tc>
                <a:tc hMerge="1" vMerge="1">
                  <a:txBody>
                    <a:bodyPr/>
                    <a:lstStyle/>
                    <a:p>
                      <a:endParaRPr lang="es-PA"/>
                    </a:p>
                  </a:txBody>
                  <a:tcPr/>
                </a:tc>
                <a:tc hMerge="1" vMerge="1">
                  <a:txBody>
                    <a:bodyPr/>
                    <a:lstStyle/>
                    <a:p>
                      <a:endParaRPr lang="es-PA"/>
                    </a:p>
                  </a:txBody>
                  <a:tcPr/>
                </a:tc>
                <a:tc hMerge="1" vMerge="1">
                  <a:txBody>
                    <a:bodyPr/>
                    <a:lstStyle/>
                    <a:p>
                      <a:endParaRPr lang="es-PA"/>
                    </a:p>
                  </a:txBody>
                  <a:tcPr/>
                </a:tc>
              </a:tr>
              <a:tr h="317064">
                <a:tc gridSpan="2">
                  <a:txBody>
                    <a:bodyPr/>
                    <a:lstStyle/>
                    <a:p>
                      <a:pPr algn="ctr" fontAlgn="ctr"/>
                      <a:r>
                        <a:rPr lang="es-PA" sz="1400" b="1" i="0" u="none" strike="noStrike">
                          <a:solidFill>
                            <a:srgbClr val="000000"/>
                          </a:solidFill>
                          <a:latin typeface="+mn-lt"/>
                        </a:rPr>
                        <a:t>U (s)</a:t>
                      </a: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s-PA"/>
                    </a:p>
                  </a:txBody>
                  <a:tcPr/>
                </a:tc>
                <a:tc>
                  <a:txBody>
                    <a:bodyPr/>
                    <a:lstStyle/>
                    <a:p>
                      <a:pPr algn="ctr" fontAlgn="ctr"/>
                      <a:r>
                        <a:rPr lang="es-PA" sz="1400" b="0" i="0" u="none" strike="noStrike" dirty="0" smtClean="0">
                          <a:solidFill>
                            <a:srgbClr val="000000"/>
                          </a:solidFill>
                          <a:latin typeface="+mn-lt"/>
                        </a:rPr>
                        <a:t>0,06</a:t>
                      </a:r>
                      <a:endParaRPr lang="es-PA" sz="1400" b="0" i="0" u="none" strike="noStrike" dirty="0">
                        <a:solidFill>
                          <a:srgbClr val="000000"/>
                        </a:solidFill>
                        <a:latin typeface="+mn-lt"/>
                      </a:endParaRPr>
                    </a:p>
                  </a:txBody>
                  <a:tcPr marL="5443" marR="5443" marT="544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8" vMerge="1">
                  <a:txBody>
                    <a:bodyPr/>
                    <a:lstStyle/>
                    <a:p>
                      <a:endParaRPr lang="es-PA"/>
                    </a:p>
                  </a:txBody>
                  <a:tcPr/>
                </a:tc>
                <a:tc hMerge="1" vMerge="1">
                  <a:txBody>
                    <a:bodyPr/>
                    <a:lstStyle/>
                    <a:p>
                      <a:endParaRPr lang="es-PA"/>
                    </a:p>
                  </a:txBody>
                  <a:tcPr/>
                </a:tc>
                <a:tc hMerge="1" vMerge="1">
                  <a:txBody>
                    <a:bodyPr/>
                    <a:lstStyle/>
                    <a:p>
                      <a:endParaRPr lang="es-PA"/>
                    </a:p>
                  </a:txBody>
                  <a:tcPr/>
                </a:tc>
                <a:tc hMerge="1" vMerge="1">
                  <a:txBody>
                    <a:bodyPr/>
                    <a:lstStyle/>
                    <a:p>
                      <a:endParaRPr lang="es-PA"/>
                    </a:p>
                  </a:txBody>
                  <a:tcPr/>
                </a:tc>
                <a:tc hMerge="1" vMerge="1">
                  <a:txBody>
                    <a:bodyPr/>
                    <a:lstStyle/>
                    <a:p>
                      <a:endParaRPr lang="es-PA"/>
                    </a:p>
                  </a:txBody>
                  <a:tcPr/>
                </a:tc>
                <a:tc hMerge="1" vMerge="1">
                  <a:txBody>
                    <a:bodyPr/>
                    <a:lstStyle/>
                    <a:p>
                      <a:endParaRPr lang="es-PA"/>
                    </a:p>
                  </a:txBody>
                  <a:tcPr/>
                </a:tc>
                <a:tc hMerge="1" vMerge="1">
                  <a:txBody>
                    <a:bodyPr/>
                    <a:lstStyle/>
                    <a:p>
                      <a:endParaRPr lang="es-PA"/>
                    </a:p>
                  </a:txBody>
                  <a:tcPr/>
                </a:tc>
                <a:tc hMerge="1" vMerge="1">
                  <a:txBody>
                    <a:bodyPr/>
                    <a:lstStyle/>
                    <a:p>
                      <a:endParaRPr lang="es-PA"/>
                    </a:p>
                  </a:txBody>
                  <a:tcPr/>
                </a:tc>
              </a:tr>
            </a:tbl>
          </a:graphicData>
        </a:graphic>
      </p:graphicFrame>
    </p:spTree>
    <p:extLst>
      <p:ext uri="{BB962C8B-B14F-4D97-AF65-F5344CB8AC3E}">
        <p14:creationId xmlns:p14="http://schemas.microsoft.com/office/powerpoint/2010/main" val="187233120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gray">
          <a:xfrm>
            <a:off x="468313" y="2349500"/>
            <a:ext cx="8229600" cy="1655763"/>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s-PA" sz="2800" dirty="0" smtClean="0">
                <a:solidFill>
                  <a:schemeClr val="tx1">
                    <a:lumMod val="95000"/>
                    <a:lumOff val="5000"/>
                  </a:schemeClr>
                </a:solidFill>
                <a:latin typeface="+mn-lt"/>
                <a:cs typeface="Arial" charset="0"/>
              </a:rPr>
              <a:t>Y finalmente realizar la expresión </a:t>
            </a:r>
            <a:r>
              <a:rPr lang="es-PA" sz="2800" dirty="0">
                <a:solidFill>
                  <a:schemeClr val="tx1">
                    <a:lumMod val="95000"/>
                    <a:lumOff val="5000"/>
                  </a:schemeClr>
                </a:solidFill>
                <a:latin typeface="+mn-lt"/>
                <a:cs typeface="Arial" charset="0"/>
              </a:rPr>
              <a:t>final:</a:t>
            </a:r>
          </a:p>
          <a:p>
            <a:pPr marL="800100" lvl="1" indent="-342900">
              <a:spcBef>
                <a:spcPct val="20000"/>
              </a:spcBef>
              <a:buFont typeface="Arial" pitchFamily="34" charset="0"/>
              <a:buChar char="•"/>
              <a:defRPr/>
            </a:pPr>
            <a:r>
              <a:rPr lang="es-PA" sz="2800" b="0" dirty="0">
                <a:solidFill>
                  <a:schemeClr val="tx1">
                    <a:lumMod val="95000"/>
                    <a:lumOff val="5000"/>
                  </a:schemeClr>
                </a:solidFill>
                <a:latin typeface="+mn-lt"/>
                <a:cs typeface="Arial" charset="0"/>
              </a:rPr>
              <a:t>Al tener la incertidumbre expandida (U) y el error del sistema (</a:t>
            </a:r>
            <a:r>
              <a:rPr lang="el-GR" sz="2800" b="0" dirty="0">
                <a:solidFill>
                  <a:schemeClr val="tx1">
                    <a:lumMod val="95000"/>
                    <a:lumOff val="5000"/>
                  </a:schemeClr>
                </a:solidFill>
                <a:latin typeface="+mn-lt"/>
                <a:cs typeface="Arial" charset="0"/>
              </a:rPr>
              <a:t>ε</a:t>
            </a:r>
            <a:r>
              <a:rPr lang="es-PA" sz="2800" b="0" dirty="0">
                <a:solidFill>
                  <a:schemeClr val="tx1">
                    <a:lumMod val="95000"/>
                    <a:lumOff val="5000"/>
                  </a:schemeClr>
                </a:solidFill>
                <a:latin typeface="+mn-lt"/>
                <a:cs typeface="Arial" charset="0"/>
              </a:rPr>
              <a:t>), la expresión final de la calibración queda:</a:t>
            </a:r>
            <a:endParaRPr lang="es-ES_tradnl" sz="2800" b="0" dirty="0">
              <a:solidFill>
                <a:srgbClr val="000000"/>
              </a:solidFill>
              <a:latin typeface="+mn-lt"/>
              <a:cs typeface="Arial" charset="0"/>
            </a:endParaRPr>
          </a:p>
          <a:p>
            <a:pPr marL="342900" indent="-342900">
              <a:spcBef>
                <a:spcPct val="20000"/>
              </a:spcBef>
              <a:buFont typeface="Arial" pitchFamily="34" charset="0"/>
              <a:buChar char="•"/>
              <a:defRPr/>
            </a:pPr>
            <a:endParaRPr lang="es-ES_tradnl" sz="2800" b="0" dirty="0">
              <a:solidFill>
                <a:srgbClr val="000000"/>
              </a:solidFill>
              <a:latin typeface="+mn-lt"/>
              <a:cs typeface="Arial" charset="0"/>
            </a:endParaRPr>
          </a:p>
        </p:txBody>
      </p:sp>
      <p:sp>
        <p:nvSpPr>
          <p:cNvPr id="9"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ESTIMACIÓN DE LA INCERTIDUMBRE DEL RESULTADO DE LA MEDICIÓN</a:t>
            </a:r>
          </a:p>
        </p:txBody>
      </p:sp>
      <p:graphicFrame>
        <p:nvGraphicFramePr>
          <p:cNvPr id="37890" name="Object 2"/>
          <p:cNvGraphicFramePr>
            <a:graphicFrameLocks noChangeAspect="1"/>
          </p:cNvGraphicFramePr>
          <p:nvPr/>
        </p:nvGraphicFramePr>
        <p:xfrm>
          <a:off x="1619672" y="4581128"/>
          <a:ext cx="5857875" cy="952500"/>
        </p:xfrm>
        <a:graphic>
          <a:graphicData uri="http://schemas.openxmlformats.org/presentationml/2006/ole">
            <mc:AlternateContent xmlns:mc="http://schemas.openxmlformats.org/markup-compatibility/2006">
              <mc:Choice xmlns:v="urn:schemas-microsoft-com:vml" Requires="v">
                <p:oleObj spid="_x0000_s30724" name="Ecuación" r:id="rId3" imgW="2298600" imgH="431640" progId="Equation.3">
                  <p:embed/>
                </p:oleObj>
              </mc:Choice>
              <mc:Fallback>
                <p:oleObj name="Ecuación" r:id="rId3" imgW="2298600" imgH="431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672" y="4581128"/>
                        <a:ext cx="5857875" cy="95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5545219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539750" y="1989138"/>
            <a:ext cx="8229600" cy="2006600"/>
          </a:xfrm>
        </p:spPr>
        <p:txBody>
          <a:bodyPr/>
          <a:lstStyle/>
          <a:p>
            <a:pPr>
              <a:defRPr/>
            </a:pPr>
            <a:r>
              <a:rPr lang="en-US" sz="8000" b="1" dirty="0" smtClean="0">
                <a:effectLst>
                  <a:outerShdw blurRad="38100" dist="38100" dir="2700000" algn="tl">
                    <a:srgbClr val="000000">
                      <a:alpha val="43137"/>
                    </a:srgbClr>
                  </a:outerShdw>
                </a:effectLst>
              </a:rPr>
              <a:t>Thanks</a:t>
            </a:r>
            <a:r>
              <a:rPr lang="en-US" b="1" dirty="0" smtClean="0">
                <a:effectLst>
                  <a:outerShdw blurRad="38100" dist="38100" dir="2700000" algn="tl">
                    <a:srgbClr val="000000">
                      <a:alpha val="43137"/>
                    </a:srgbClr>
                  </a:outerShdw>
                </a:effectLst>
              </a:rPr>
              <a:t/>
            </a:r>
            <a:br>
              <a:rPr lang="en-US" b="1" dirty="0" smtClean="0">
                <a:effectLst>
                  <a:outerShdw blurRad="38100" dist="38100" dir="2700000" algn="tl">
                    <a:srgbClr val="000000">
                      <a:alpha val="43137"/>
                    </a:srgbClr>
                  </a:outerShdw>
                </a:effectLst>
              </a:rPr>
            </a:br>
            <a:r>
              <a:rPr lang="en-US" b="1" dirty="0" smtClean="0">
                <a:effectLst>
                  <a:outerShdw blurRad="38100" dist="38100" dir="2700000" algn="tl">
                    <a:srgbClr val="000000">
                      <a:alpha val="43137"/>
                    </a:srgbClr>
                  </a:outerShdw>
                </a:effectLst>
              </a:rPr>
              <a:t>rsolis@cenamep.org.pa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OBJETIVO DE LA GUM</a:t>
            </a:r>
          </a:p>
        </p:txBody>
      </p:sp>
      <p:pic>
        <p:nvPicPr>
          <p:cNvPr id="186372" name="Picture 9"/>
          <p:cNvPicPr>
            <a:picLocks noChangeAspect="1" noChangeArrowheads="1"/>
          </p:cNvPicPr>
          <p:nvPr/>
        </p:nvPicPr>
        <p:blipFill>
          <a:blip r:embed="rId2" cstate="print"/>
          <a:srcRect t="1585"/>
          <a:stretch>
            <a:fillRect/>
          </a:stretch>
        </p:blipFill>
        <p:spPr bwMode="auto">
          <a:xfrm>
            <a:off x="684213" y="1772816"/>
            <a:ext cx="8064500" cy="4640263"/>
          </a:xfrm>
          <a:prstGeom prst="rect">
            <a:avLst/>
          </a:prstGeom>
          <a:noFill/>
          <a:ln w="9525">
            <a:noFill/>
            <a:miter lim="800000"/>
            <a:headEnd/>
            <a:tailEnd/>
          </a:ln>
        </p:spPr>
      </p:pic>
    </p:spTree>
    <p:extLst>
      <p:ext uri="{BB962C8B-B14F-4D97-AF65-F5344CB8AC3E}">
        <p14:creationId xmlns:p14="http://schemas.microsoft.com/office/powerpoint/2010/main" val="3733655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3"/>
          <p:cNvSpPr txBox="1">
            <a:spLocks noChangeArrowheads="1"/>
          </p:cNvSpPr>
          <p:nvPr/>
        </p:nvSpPr>
        <p:spPr bwMode="gray">
          <a:xfrm>
            <a:off x="457200" y="1844824"/>
            <a:ext cx="8229600" cy="4392464"/>
          </a:xfrm>
          <a:prstGeom prst="rect">
            <a:avLst/>
          </a:prstGeom>
          <a:noFill/>
          <a:ln w="9525">
            <a:noFill/>
            <a:miter lim="800000"/>
            <a:headEnd/>
            <a:tailEnd/>
          </a:ln>
        </p:spPr>
        <p:txBody>
          <a:bodyPr/>
          <a:lstStyle/>
          <a:p>
            <a:pPr marL="342900" indent="-342900">
              <a:spcBef>
                <a:spcPts val="0"/>
              </a:spcBef>
              <a:spcAft>
                <a:spcPts val="0"/>
              </a:spcAft>
              <a:buFont typeface="Arial" pitchFamily="34" charset="0"/>
              <a:buChar char="•"/>
            </a:pPr>
            <a:r>
              <a:rPr lang="es-PA" sz="2400" b="0" dirty="0"/>
              <a:t>La GUM trabaja para la mayoría de los casos donde las mediciones sean lineales y con distribuciones </a:t>
            </a:r>
            <a:r>
              <a:rPr lang="es-PA" sz="2400" b="0" dirty="0" err="1"/>
              <a:t>unimodales</a:t>
            </a:r>
            <a:r>
              <a:rPr lang="es-PA" sz="2400" b="0" dirty="0"/>
              <a:t>.</a:t>
            </a:r>
          </a:p>
          <a:p>
            <a:pPr marL="342900" indent="-342900">
              <a:spcBef>
                <a:spcPts val="0"/>
              </a:spcBef>
              <a:spcAft>
                <a:spcPts val="0"/>
              </a:spcAft>
              <a:buFont typeface="Arial" pitchFamily="34" charset="0"/>
              <a:buChar char="•"/>
            </a:pPr>
            <a:r>
              <a:rPr lang="es-PA" sz="2400" b="0" dirty="0"/>
              <a:t>Para casos donde las distribuciones no sean lineales o sean multimodales, </a:t>
            </a:r>
            <a:r>
              <a:rPr lang="es-PA" sz="2400" b="0" dirty="0" smtClean="0"/>
              <a:t>los resultados pueden no ser realistas.</a:t>
            </a:r>
          </a:p>
          <a:p>
            <a:pPr marL="342900" indent="-342900">
              <a:spcBef>
                <a:spcPts val="0"/>
              </a:spcBef>
              <a:spcAft>
                <a:spcPts val="0"/>
              </a:spcAft>
              <a:buFont typeface="Arial" pitchFamily="34" charset="0"/>
              <a:buChar char="•"/>
            </a:pPr>
            <a:r>
              <a:rPr lang="es-PA" sz="2400" b="0" dirty="0" smtClean="0"/>
              <a:t>Para manejar estos casos, se </a:t>
            </a:r>
            <a:r>
              <a:rPr lang="es-PA" sz="2400" b="0" dirty="0"/>
              <a:t>puede aplicar métodos de simulación, como el de Monte Carlo (Suplemento </a:t>
            </a:r>
            <a:r>
              <a:rPr lang="es-PA" sz="2400" b="0" dirty="0" smtClean="0"/>
              <a:t>I de la GUM</a:t>
            </a:r>
            <a:r>
              <a:rPr lang="es-PA" sz="2400" b="0" dirty="0" smtClean="0"/>
              <a:t>).</a:t>
            </a:r>
          </a:p>
          <a:p>
            <a:pPr marL="342900" indent="-342900">
              <a:spcBef>
                <a:spcPts val="0"/>
              </a:spcBef>
              <a:spcAft>
                <a:spcPts val="0"/>
              </a:spcAft>
              <a:buFont typeface="Arial" pitchFamily="34" charset="0"/>
              <a:buChar char="•"/>
            </a:pPr>
            <a:r>
              <a:rPr lang="es-PA" sz="2400" dirty="0" smtClean="0"/>
              <a:t>La GUM tiene suplementos que ayudan a trabajar con magnitudes no regulares.</a:t>
            </a:r>
            <a:endParaRPr lang="es-PA" sz="2400" b="0" dirty="0"/>
          </a:p>
          <a:p>
            <a:pPr marL="342900" indent="-342900">
              <a:spcBef>
                <a:spcPts val="600"/>
              </a:spcBef>
              <a:spcAft>
                <a:spcPts val="600"/>
              </a:spcAft>
              <a:buFont typeface="Arial" pitchFamily="34" charset="0"/>
              <a:buChar char="•"/>
            </a:pPr>
            <a:endParaRPr lang="es-PA" sz="2400" b="0" dirty="0"/>
          </a:p>
        </p:txBody>
      </p:sp>
      <p:sp>
        <p:nvSpPr>
          <p:cNvPr id="8"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EMPLEO Y LIMITACIONES DE LA GUM</a:t>
            </a:r>
          </a:p>
        </p:txBody>
      </p:sp>
    </p:spTree>
    <p:extLst>
      <p:ext uri="{BB962C8B-B14F-4D97-AF65-F5344CB8AC3E}">
        <p14:creationId xmlns:p14="http://schemas.microsoft.com/office/powerpoint/2010/main" val="3869371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APLICACIÓN DE LA GUM</a:t>
            </a:r>
          </a:p>
        </p:txBody>
      </p:sp>
      <p:sp>
        <p:nvSpPr>
          <p:cNvPr id="188421" name="Rectangle 3"/>
          <p:cNvSpPr txBox="1">
            <a:spLocks noChangeArrowheads="1"/>
          </p:cNvSpPr>
          <p:nvPr/>
        </p:nvSpPr>
        <p:spPr bwMode="gray">
          <a:xfrm>
            <a:off x="449135" y="1773238"/>
            <a:ext cx="8229600" cy="863600"/>
          </a:xfrm>
          <a:prstGeom prst="rect">
            <a:avLst/>
          </a:prstGeom>
          <a:noFill/>
          <a:ln w="9525">
            <a:noFill/>
            <a:miter lim="800000"/>
            <a:headEnd/>
            <a:tailEnd/>
          </a:ln>
        </p:spPr>
        <p:txBody>
          <a:bodyPr/>
          <a:lstStyle/>
          <a:p>
            <a:pPr marL="342900" indent="-342900">
              <a:spcBef>
                <a:spcPts val="600"/>
              </a:spcBef>
              <a:spcAft>
                <a:spcPts val="600"/>
              </a:spcAft>
              <a:buFont typeface="Arial" pitchFamily="34" charset="0"/>
              <a:buChar char="•"/>
            </a:pPr>
            <a:r>
              <a:rPr lang="es-PA" sz="2400" b="0" dirty="0"/>
              <a:t>Para aplicar la metodología de la GUM, hay que seguir 4 pasos fundamentales:</a:t>
            </a:r>
          </a:p>
        </p:txBody>
      </p:sp>
      <p:grpSp>
        <p:nvGrpSpPr>
          <p:cNvPr id="5" name="4 Grupo"/>
          <p:cNvGrpSpPr/>
          <p:nvPr/>
        </p:nvGrpSpPr>
        <p:grpSpPr>
          <a:xfrm>
            <a:off x="57435" y="2790651"/>
            <a:ext cx="9101138" cy="3436937"/>
            <a:chOff x="34925" y="3087688"/>
            <a:chExt cx="9101138" cy="3436937"/>
          </a:xfrm>
        </p:grpSpPr>
        <p:pic>
          <p:nvPicPr>
            <p:cNvPr id="188420" name="Picture 10"/>
            <p:cNvPicPr>
              <a:picLocks noChangeAspect="1" noChangeArrowheads="1"/>
            </p:cNvPicPr>
            <p:nvPr/>
          </p:nvPicPr>
          <p:blipFill>
            <a:blip r:embed="rId2" cstate="print"/>
            <a:srcRect/>
            <a:stretch>
              <a:fillRect/>
            </a:stretch>
          </p:blipFill>
          <p:spPr bwMode="auto">
            <a:xfrm>
              <a:off x="34925" y="3087688"/>
              <a:ext cx="9101138" cy="3436937"/>
            </a:xfrm>
            <a:prstGeom prst="rect">
              <a:avLst/>
            </a:prstGeom>
            <a:noFill/>
            <a:ln w="9525">
              <a:noFill/>
              <a:miter lim="800000"/>
              <a:headEnd/>
              <a:tailEnd/>
            </a:ln>
          </p:spPr>
        </p:pic>
        <p:sp>
          <p:nvSpPr>
            <p:cNvPr id="2" name="1 Flecha derecha"/>
            <p:cNvSpPr/>
            <p:nvPr/>
          </p:nvSpPr>
          <p:spPr>
            <a:xfrm>
              <a:off x="4427984" y="3717032"/>
              <a:ext cx="360040"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3" name="2 Flecha abajo"/>
            <p:cNvSpPr/>
            <p:nvPr/>
          </p:nvSpPr>
          <p:spPr>
            <a:xfrm>
              <a:off x="6660232" y="4509120"/>
              <a:ext cx="288032"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sp>
          <p:nvSpPr>
            <p:cNvPr id="4" name="3 Flecha izquierda"/>
            <p:cNvSpPr/>
            <p:nvPr/>
          </p:nvSpPr>
          <p:spPr>
            <a:xfrm>
              <a:off x="4283968" y="5445224"/>
              <a:ext cx="504056"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A"/>
            </a:p>
          </p:txBody>
        </p:sp>
      </p:grpSp>
    </p:spTree>
    <p:extLst>
      <p:ext uri="{BB962C8B-B14F-4D97-AF65-F5344CB8AC3E}">
        <p14:creationId xmlns:p14="http://schemas.microsoft.com/office/powerpoint/2010/main" val="23520561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bwMode="gray">
          <a:xfrm>
            <a:off x="457200" y="2060574"/>
            <a:ext cx="8229600" cy="4248745"/>
          </a:xfrm>
          <a:prstGeom prst="rect">
            <a:avLst/>
          </a:prstGeom>
          <a:noFill/>
          <a:ln w="9525">
            <a:noFill/>
            <a:miter lim="800000"/>
            <a:headEnd/>
            <a:tailEnd/>
          </a:ln>
        </p:spPr>
        <p:txBody>
          <a:bodyPr/>
          <a:lstStyle/>
          <a:p>
            <a:pPr marL="342900" indent="-342900">
              <a:spcBef>
                <a:spcPct val="20000"/>
              </a:spcBef>
              <a:buFont typeface="Arial" pitchFamily="34" charset="0"/>
              <a:buChar char="•"/>
              <a:defRPr/>
            </a:pPr>
            <a:r>
              <a:rPr lang="es-PA" sz="2800" b="0" kern="0" dirty="0">
                <a:latin typeface="+mn-lt"/>
                <a:cs typeface="+mn-cs"/>
              </a:rPr>
              <a:t>Primero se deben identificar que fuentes de incertidumbre afectan la medición.</a:t>
            </a:r>
          </a:p>
          <a:p>
            <a:pPr marL="342900" indent="-342900">
              <a:spcBef>
                <a:spcPct val="20000"/>
              </a:spcBef>
              <a:buFont typeface="Arial" pitchFamily="34" charset="0"/>
              <a:buChar char="•"/>
              <a:defRPr/>
            </a:pPr>
            <a:r>
              <a:rPr lang="es-PA" sz="2800" b="0" kern="0" dirty="0">
                <a:latin typeface="+mn-lt"/>
                <a:cs typeface="+mn-cs"/>
              </a:rPr>
              <a:t>Se deben comprender de que forma estas contribuciones interactúan entre si con el sistema de medición.</a:t>
            </a:r>
          </a:p>
          <a:p>
            <a:pPr marL="342900" indent="-342900">
              <a:spcBef>
                <a:spcPct val="20000"/>
              </a:spcBef>
              <a:buFont typeface="Arial" pitchFamily="34" charset="0"/>
              <a:buChar char="•"/>
              <a:defRPr/>
            </a:pPr>
            <a:r>
              <a:rPr lang="es-PA" sz="2800" b="0" kern="0" dirty="0">
                <a:latin typeface="+mn-lt"/>
                <a:cs typeface="+mn-cs"/>
              </a:rPr>
              <a:t>Es lo que se conoce como presupuesto de incertidumbre</a:t>
            </a:r>
            <a:r>
              <a:rPr lang="es-PA" sz="2800" b="0" kern="0" dirty="0" smtClean="0">
                <a:latin typeface="+mn-lt"/>
                <a:cs typeface="+mn-cs"/>
              </a:rPr>
              <a:t>.</a:t>
            </a:r>
          </a:p>
          <a:p>
            <a:pPr marL="342900" indent="-342900">
              <a:spcBef>
                <a:spcPct val="20000"/>
              </a:spcBef>
              <a:buFont typeface="Arial" pitchFamily="34" charset="0"/>
              <a:buChar char="•"/>
              <a:defRPr/>
            </a:pPr>
            <a:r>
              <a:rPr lang="es-PA" sz="2800" b="0" kern="0" dirty="0" smtClean="0">
                <a:latin typeface="+mn-lt"/>
                <a:cs typeface="+mn-cs"/>
              </a:rPr>
              <a:t>Se debe poder obtener un número y su forma de distribución para poder ser evaluada.</a:t>
            </a:r>
            <a:endParaRPr lang="es-PA" sz="2800" b="0" kern="0" dirty="0">
              <a:latin typeface="+mn-lt"/>
              <a:cs typeface="+mn-cs"/>
            </a:endParaRPr>
          </a:p>
        </p:txBody>
      </p:sp>
      <p:sp>
        <p:nvSpPr>
          <p:cNvPr id="8"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PASO 1: EVALUAR</a:t>
            </a:r>
          </a:p>
        </p:txBody>
      </p:sp>
    </p:spTree>
    <p:extLst>
      <p:ext uri="{BB962C8B-B14F-4D97-AF65-F5344CB8AC3E}">
        <p14:creationId xmlns:p14="http://schemas.microsoft.com/office/powerpoint/2010/main" val="1098734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idx="1"/>
          </p:nvPr>
        </p:nvSpPr>
        <p:spPr>
          <a:xfrm>
            <a:off x="457200" y="1989138"/>
            <a:ext cx="8435975" cy="4608512"/>
          </a:xfrm>
        </p:spPr>
        <p:txBody>
          <a:bodyPr rtlCol="0">
            <a:normAutofit fontScale="92500" lnSpcReduction="20000"/>
          </a:bodyPr>
          <a:lstStyle/>
          <a:p>
            <a:pPr eaLnBrk="1" fontAlgn="auto" hangingPunct="1">
              <a:spcAft>
                <a:spcPts val="0"/>
              </a:spcAft>
              <a:defRPr/>
            </a:pPr>
            <a:r>
              <a:rPr lang="es-MX" sz="3000" dirty="0" smtClean="0"/>
              <a:t>Las principales (no todas) fuentes de incertidumbre son:</a:t>
            </a:r>
          </a:p>
          <a:p>
            <a:pPr lvl="1" eaLnBrk="1" fontAlgn="auto" hangingPunct="1">
              <a:spcAft>
                <a:spcPts val="0"/>
              </a:spcAft>
              <a:defRPr/>
            </a:pPr>
            <a:r>
              <a:rPr lang="es-MX" sz="3000" dirty="0" smtClean="0"/>
              <a:t>Definición incompleta del mensurando.</a:t>
            </a:r>
          </a:p>
          <a:p>
            <a:pPr lvl="1" eaLnBrk="1" fontAlgn="auto" hangingPunct="1">
              <a:spcAft>
                <a:spcPts val="0"/>
              </a:spcAft>
              <a:defRPr/>
            </a:pPr>
            <a:r>
              <a:rPr lang="es-MX" sz="3000" dirty="0" smtClean="0"/>
              <a:t>Realización imperfecta de su definición.</a:t>
            </a:r>
          </a:p>
          <a:p>
            <a:pPr lvl="1" eaLnBrk="1" fontAlgn="auto" hangingPunct="1">
              <a:spcAft>
                <a:spcPts val="0"/>
              </a:spcAft>
              <a:defRPr/>
            </a:pPr>
            <a:r>
              <a:rPr lang="es-MX" sz="3000" dirty="0" smtClean="0"/>
              <a:t>Muestreo no representativo.</a:t>
            </a:r>
          </a:p>
          <a:p>
            <a:pPr lvl="1" eaLnBrk="1" fontAlgn="auto" hangingPunct="1">
              <a:spcAft>
                <a:spcPts val="0"/>
              </a:spcAft>
              <a:defRPr/>
            </a:pPr>
            <a:r>
              <a:rPr lang="es-MX" sz="3000" dirty="0" smtClean="0"/>
              <a:t>Condiciones ambientales.</a:t>
            </a:r>
          </a:p>
          <a:p>
            <a:pPr lvl="1" eaLnBrk="1" fontAlgn="auto" hangingPunct="1">
              <a:spcAft>
                <a:spcPts val="0"/>
              </a:spcAft>
              <a:defRPr/>
            </a:pPr>
            <a:r>
              <a:rPr lang="es-MX" sz="3000" dirty="0" smtClean="0"/>
              <a:t>Resolución.</a:t>
            </a:r>
            <a:endParaRPr lang="es-MX" sz="3000" dirty="0" smtClean="0"/>
          </a:p>
          <a:p>
            <a:pPr lvl="1" eaLnBrk="1" fontAlgn="auto" hangingPunct="1">
              <a:spcAft>
                <a:spcPts val="0"/>
              </a:spcAft>
              <a:defRPr/>
            </a:pPr>
            <a:r>
              <a:rPr lang="es-MX" sz="3000" dirty="0" smtClean="0"/>
              <a:t>Incertidumbres de </a:t>
            </a:r>
            <a:r>
              <a:rPr lang="es-MX" sz="3000" dirty="0" smtClean="0"/>
              <a:t>patrones.</a:t>
            </a:r>
            <a:endParaRPr lang="es-MX" sz="3000" dirty="0" smtClean="0"/>
          </a:p>
          <a:p>
            <a:pPr lvl="1" eaLnBrk="1" fontAlgn="auto" hangingPunct="1">
              <a:spcAft>
                <a:spcPts val="0"/>
              </a:spcAft>
              <a:defRPr/>
            </a:pPr>
            <a:r>
              <a:rPr lang="es-MX" sz="3000" dirty="0" smtClean="0"/>
              <a:t>Constantes o parámetros externos.</a:t>
            </a:r>
          </a:p>
          <a:p>
            <a:pPr lvl="1" eaLnBrk="1" fontAlgn="auto" hangingPunct="1">
              <a:spcAft>
                <a:spcPts val="0"/>
              </a:spcAft>
              <a:defRPr/>
            </a:pPr>
            <a:r>
              <a:rPr lang="es-MX" sz="3000" dirty="0" smtClean="0"/>
              <a:t>Aproximaciones / suposiciones de los métodos.</a:t>
            </a:r>
          </a:p>
          <a:p>
            <a:pPr lvl="1" eaLnBrk="1" fontAlgn="auto" hangingPunct="1">
              <a:spcAft>
                <a:spcPts val="0"/>
              </a:spcAft>
              <a:defRPr/>
            </a:pPr>
            <a:r>
              <a:rPr lang="es-MX" sz="3000" dirty="0" smtClean="0"/>
              <a:t>Variaciones en la repetitividad.</a:t>
            </a:r>
          </a:p>
        </p:txBody>
      </p:sp>
      <p:sp>
        <p:nvSpPr>
          <p:cNvPr id="7" name="Rectangle 2"/>
          <p:cNvSpPr>
            <a:spLocks noGrp="1" noChangeArrowheads="1"/>
          </p:cNvSpPr>
          <p:nvPr>
            <p:ph type="title"/>
          </p:nvPr>
        </p:nvSpPr>
        <p:spPr>
          <a:xfrm>
            <a:off x="539750" y="260350"/>
            <a:ext cx="8280400" cy="1584325"/>
          </a:xfrm>
        </p:spPr>
        <p:txBody>
          <a:bodyPr rtlCol="0">
            <a:normAutofit/>
          </a:bodyPr>
          <a:lstStyle/>
          <a:p>
            <a:pPr eaLnBrk="1" fontAlgn="auto" hangingPunct="1">
              <a:spcAft>
                <a:spcPts val="0"/>
              </a:spcAft>
              <a:defRPr/>
            </a:pPr>
            <a:r>
              <a:rPr lang="es-ES" b="1" dirty="0" smtClean="0">
                <a:effectLst>
                  <a:outerShdw blurRad="38100" dist="38100" dir="2700000" algn="tl">
                    <a:srgbClr val="000000">
                      <a:alpha val="43137"/>
                    </a:srgbClr>
                  </a:outerShdw>
                </a:effectLst>
              </a:rPr>
              <a:t>PASO 1: EVALUAR</a:t>
            </a:r>
          </a:p>
        </p:txBody>
      </p:sp>
    </p:spTree>
    <p:extLst>
      <p:ext uri="{BB962C8B-B14F-4D97-AF65-F5344CB8AC3E}">
        <p14:creationId xmlns:p14="http://schemas.microsoft.com/office/powerpoint/2010/main" val="37947784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4003</TotalTime>
  <Words>2146</Words>
  <Application>Microsoft Office PowerPoint</Application>
  <PresentationFormat>Presentación en pantalla (4:3)</PresentationFormat>
  <Paragraphs>427</Paragraphs>
  <Slides>45</Slides>
  <Notes>4</Notes>
  <HiddenSlides>0</HiddenSlides>
  <MMClips>0</MMClips>
  <ScaleCrop>false</ScaleCrop>
  <HeadingPairs>
    <vt:vector size="8" baseType="variant">
      <vt:variant>
        <vt:lpstr>Fuentes usadas</vt:lpstr>
      </vt:variant>
      <vt:variant>
        <vt:i4>2</vt:i4>
      </vt:variant>
      <vt:variant>
        <vt:lpstr>Tema</vt:lpstr>
      </vt:variant>
      <vt:variant>
        <vt:i4>1</vt:i4>
      </vt:variant>
      <vt:variant>
        <vt:lpstr>Servidores OLE incrustados</vt:lpstr>
      </vt:variant>
      <vt:variant>
        <vt:i4>2</vt:i4>
      </vt:variant>
      <vt:variant>
        <vt:lpstr>Títulos de diapositiva</vt:lpstr>
      </vt:variant>
      <vt:variant>
        <vt:i4>45</vt:i4>
      </vt:variant>
    </vt:vector>
  </HeadingPairs>
  <TitlesOfParts>
    <vt:vector size="50" baseType="lpstr">
      <vt:lpstr>Arial</vt:lpstr>
      <vt:lpstr>Calibri</vt:lpstr>
      <vt:lpstr>Concurrencia</vt:lpstr>
      <vt:lpstr>Ecuación</vt:lpstr>
      <vt:lpstr>Microsoft Editor de ecuaciones 3.0</vt:lpstr>
      <vt:lpstr>Time and Frequency uncertainty propagation and GUM method</vt:lpstr>
      <vt:lpstr>LA GUM</vt:lpstr>
      <vt:lpstr>LA GUM</vt:lpstr>
      <vt:lpstr>LA GUM</vt:lpstr>
      <vt:lpstr>OBJETIVO DE LA GUM</vt:lpstr>
      <vt:lpstr>EMPLEO Y LIMITACIONES DE LA GUM</vt:lpstr>
      <vt:lpstr>APLICACIÓN DE LA GUM</vt:lpstr>
      <vt:lpstr>PASO 1: EVALUAR</vt:lpstr>
      <vt:lpstr>PASO 1: EVALUAR</vt:lpstr>
      <vt:lpstr>PASO 1: EVALUAR</vt:lpstr>
      <vt:lpstr>PASO 1: EVALUAR</vt:lpstr>
      <vt:lpstr>PASO 1: EVALUAR</vt:lpstr>
      <vt:lpstr>PASO 2: DETERMINAR</vt:lpstr>
      <vt:lpstr>PASO 2: DETERMINAR</vt:lpstr>
      <vt:lpstr>PASO 2: DETERMINAR</vt:lpstr>
      <vt:lpstr>PASO 2: DETERMINAR</vt:lpstr>
      <vt:lpstr>PASO 2: DETERMINAR</vt:lpstr>
      <vt:lpstr>Presentación de PowerPoint</vt:lpstr>
      <vt:lpstr>Presentación de PowerPoint</vt:lpstr>
      <vt:lpstr>Presentación de PowerPoint</vt:lpstr>
      <vt:lpstr>Presentación de PowerPoint</vt:lpstr>
      <vt:lpstr>PASO 4: REPORTAR</vt:lpstr>
      <vt:lpstr>PASO 4: REPORTAR</vt:lpstr>
      <vt:lpstr>PASO 4: REPORTAR</vt:lpstr>
      <vt:lpstr>ESTIMACIÓN DE LA INCERTIDUMBRE DEL RESULTADO DE LA MEDICIÓN</vt:lpstr>
      <vt:lpstr>ESTIMACIÓN DE LA INCERTIDUMBRE DEL RESULTADO DE LA MEDICIÓN</vt:lpstr>
      <vt:lpstr>ESTIMACIÓN DE LA INCERTIDUMBRE DEL RESULTADO DE LA MEDICIÓN</vt:lpstr>
      <vt:lpstr>ESTIMACIÓN DE LA INCERTIDUMBRE DEL RESULTADO DE LA MEDICIÓN</vt:lpstr>
      <vt:lpstr>ESTIMACIÓN DE LA INCERTIDUMBRE DEL RESULTADO DE LA MEDICIÓN</vt:lpstr>
      <vt:lpstr>ESTIMACIÓN DE LA INCERTIDUMBRE DEL RESULTADO DE LA MEDICIÓN</vt:lpstr>
      <vt:lpstr>ESTIMACIÓN DE LA INCERTIDUMBRE DEL RESULTADO DE LA MEDICIÓN</vt:lpstr>
      <vt:lpstr>ESTIMACIÓN DE LA INCERTIDUMBRE DEL RESULTADO DE LA MEDICIÓN</vt:lpstr>
      <vt:lpstr>ESTIMACIÓN DE LA INCERTIDUMBRE DEL RESULTADO DE LA MEDICIÓN</vt:lpstr>
      <vt:lpstr>ESTIMACIÓN DE LA INCERTIDUMBRE DEL RESULTADO DE LA MEDICIÓN</vt:lpstr>
      <vt:lpstr>ESTIMACIÓN DE LA INCERTIDUMBRE DEL RESULTADO DE LA MEDICIÓN</vt:lpstr>
      <vt:lpstr>ESTIMACIÓN DE LA INCERTIDUMBRE DEL RESULTADO DE LA MEDICIÓN</vt:lpstr>
      <vt:lpstr>ESTIMACIÓN DE LA INCERTIDUMBRE DEL RESULTADO DE LA MEDICIÓN</vt:lpstr>
      <vt:lpstr>ESTIMACIÓN DE LA INCERTIDUMBRE DEL RESULTADO DE LA MEDICIÓN</vt:lpstr>
      <vt:lpstr>ESTIMACIÓN DE LA INCERTIDUMBRE DEL RESULTADO DE LA MEDICIÓN</vt:lpstr>
      <vt:lpstr>ESTIMACIÓN DE LA INCERTIDUMBRE DEL RESULTADO DE LA MEDICIÓN</vt:lpstr>
      <vt:lpstr>ESTIMACIÓN DE LA INCERTIDUMBRE DEL RESULTADO DE LA MEDICIÓN</vt:lpstr>
      <vt:lpstr>ESTIMACIÓN DE LA INCERTIDUMBRE DEL RESULTADO DE LA MEDICIÓN</vt:lpstr>
      <vt:lpstr>ESTIMACIÓN DE LA INCERTIDUMBRE DEL RESULTADO DE LA MEDICIÓN</vt:lpstr>
      <vt:lpstr>ESTIMACIÓN DE LA INCERTIDUMBRE DEL RESULTADO DE LA MEDICIÓN</vt:lpstr>
      <vt:lpstr>Thanks rsolis@cenamep.org.pa</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and Frequency Metrology: Fundamental concepts in Time and Frequency metrology</dc:title>
  <dc:creator>Raúl Fernando Solís Betancur</dc:creator>
  <cp:lastModifiedBy>Raul Solis</cp:lastModifiedBy>
  <cp:revision>357</cp:revision>
  <dcterms:created xsi:type="dcterms:W3CDTF">2013-09-23T19:38:20Z</dcterms:created>
  <dcterms:modified xsi:type="dcterms:W3CDTF">2017-10-24T05:11:30Z</dcterms:modified>
</cp:coreProperties>
</file>